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71" r:id="rId1"/>
    <p:sldMasterId id="2147483972" r:id="rId2"/>
  </p:sldMasterIdLst>
  <p:notesMasterIdLst>
    <p:notesMasterId r:id="rId19"/>
  </p:notesMasterIdLst>
  <p:sldIdLst>
    <p:sldId id="256" r:id="rId3"/>
    <p:sldId id="260" r:id="rId4"/>
    <p:sldId id="269" r:id="rId5"/>
    <p:sldId id="312" r:id="rId6"/>
    <p:sldId id="322" r:id="rId7"/>
    <p:sldId id="328" r:id="rId8"/>
    <p:sldId id="282" r:id="rId9"/>
    <p:sldId id="293" r:id="rId10"/>
    <p:sldId id="288" r:id="rId11"/>
    <p:sldId id="327" r:id="rId12"/>
    <p:sldId id="298" r:id="rId13"/>
    <p:sldId id="329" r:id="rId14"/>
    <p:sldId id="330" r:id="rId15"/>
    <p:sldId id="290" r:id="rId16"/>
    <p:sldId id="292" r:id="rId17"/>
    <p:sldId id="317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4FC0EA"/>
    <a:srgbClr val="0063A2"/>
    <a:srgbClr val="006666"/>
    <a:srgbClr val="BFD0C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26" autoAdjust="0"/>
    <p:restoredTop sz="91398"/>
  </p:normalViewPr>
  <p:slideViewPr>
    <p:cSldViewPr snapToGrid="0">
      <p:cViewPr varScale="1">
        <p:scale>
          <a:sx n="137" d="100"/>
          <a:sy n="137" d="100"/>
        </p:scale>
        <p:origin x="100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/C:\Users\epopplewell\Downloads\Chart%20File%20-%20GPI%202019%20-%20Trends%20-%20Trend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/C:\Users\epopplewell\Downloads\Chart%20File%20-%20GPI%202019%20-%20Trends%20-%20%20Climate%20Change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/C:\Users\epopplewell\Downloads\Chart%20File%20-%20GPI%202019%20-%20%20Economic%20value%20of%20pea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84776902887138"/>
          <c:y val="6.664808047319444E-2"/>
          <c:w val="0.82509689413823273"/>
          <c:h val="0.81908756197142019"/>
        </c:manualLayout>
      </c:layout>
      <c:lineChart>
        <c:grouping val="standard"/>
        <c:varyColors val="0"/>
        <c:ser>
          <c:idx val="0"/>
          <c:order val="0"/>
          <c:tx>
            <c:strRef>
              <c:f>'[Chart File - GPI 2019 - Trends - Trends.xlsx]most &amp; least peaceful index'!$B$11</c:f>
              <c:strCache>
                <c:ptCount val="1"/>
                <c:pt idx="0">
                  <c:v>Most Peaceful</c:v>
                </c:pt>
              </c:strCache>
            </c:strRef>
          </c:tx>
          <c:spPr>
            <a:ln w="2222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.66666666666666663"/>
                  <c:y val="9.25925925925925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C2-4D13-8E22-57DD54E365A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C2-4D13-8E22-57DD54E365A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C2-4D13-8E22-57DD54E365A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C2-4D13-8E22-57DD54E365A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0C2-4D13-8E22-57DD54E365A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0C2-4D13-8E22-57DD54E365A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0C2-4D13-8E22-57DD54E365A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0C2-4D13-8E22-57DD54E365A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0C2-4D13-8E22-57DD54E365A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0C2-4D13-8E22-57DD54E365A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0C2-4D13-8E22-57DD54E365A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0C2-4D13-8E22-57DD54E365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'[Chart File - GPI 2019 - Trends - Trends.xlsx]most &amp; least peaceful index'!$C$10:$N$10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'[Chart File - GPI 2019 - Trends - Trends.xlsx]most &amp; least peaceful index'!$C$11:$N$11</c:f>
              <c:numCache>
                <c:formatCode>General</c:formatCode>
                <c:ptCount val="12"/>
                <c:pt idx="0">
                  <c:v>1</c:v>
                </c:pt>
                <c:pt idx="1">
                  <c:v>1.0147757401679192</c:v>
                </c:pt>
                <c:pt idx="2">
                  <c:v>1.019277507733098</c:v>
                </c:pt>
                <c:pt idx="3">
                  <c:v>1.0174547061422892</c:v>
                </c:pt>
                <c:pt idx="4">
                  <c:v>1.0182832523199297</c:v>
                </c:pt>
                <c:pt idx="5">
                  <c:v>0.99895050817498932</c:v>
                </c:pt>
                <c:pt idx="6">
                  <c:v>0.98362240388864375</c:v>
                </c:pt>
                <c:pt idx="7">
                  <c:v>0.97914825452938592</c:v>
                </c:pt>
                <c:pt idx="8">
                  <c:v>0.98099867432611598</c:v>
                </c:pt>
                <c:pt idx="9">
                  <c:v>0.9897536456031818</c:v>
                </c:pt>
                <c:pt idx="10">
                  <c:v>0.98776513477684524</c:v>
                </c:pt>
                <c:pt idx="11">
                  <c:v>0.98318051259390227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0C2-4D13-8E22-57DD54E365AC}"/>
            </c:ext>
          </c:extLst>
        </c:ser>
        <c:ser>
          <c:idx val="1"/>
          <c:order val="1"/>
          <c:tx>
            <c:strRef>
              <c:f>'[Chart File - GPI 2019 - Trends - Trends.xlsx]most &amp; least peaceful index'!$B$12</c:f>
              <c:strCache>
                <c:ptCount val="1"/>
                <c:pt idx="0">
                  <c:v>Least Peaceful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0C2-4D13-8E22-57DD54E365A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0C2-4D13-8E22-57DD54E365A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0C2-4D13-8E22-57DD54E365A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0C2-4D13-8E22-57DD54E365A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0C2-4D13-8E22-57DD54E365A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0C2-4D13-8E22-57DD54E365A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0C2-4D13-8E22-57DD54E365A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0C2-4D13-8E22-57DD54E365AC}"/>
                </c:ext>
              </c:extLst>
            </c:dLbl>
            <c:dLbl>
              <c:idx val="8"/>
              <c:layout>
                <c:manualLayout>
                  <c:x val="5.2777777777777674E-2"/>
                  <c:y val="-7.4074074074074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0C2-4D13-8E22-57DD54E365A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0C2-4D13-8E22-57DD54E365A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0C2-4D13-8E22-57DD54E365A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0C2-4D13-8E22-57DD54E365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'[Chart File - GPI 2019 - Trends - Trends.xlsx]most &amp; least peaceful index'!$C$10:$N$10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'[Chart File - GPI 2019 - Trends - Trends.xlsx]most &amp; least peaceful index'!$C$12:$N$12</c:f>
              <c:numCache>
                <c:formatCode>General</c:formatCode>
                <c:ptCount val="12"/>
                <c:pt idx="0">
                  <c:v>1</c:v>
                </c:pt>
                <c:pt idx="1">
                  <c:v>1.0119907168643631</c:v>
                </c:pt>
                <c:pt idx="2">
                  <c:v>1.0205324909747291</c:v>
                </c:pt>
                <c:pt idx="3">
                  <c:v>1.0256273369004638</c:v>
                </c:pt>
                <c:pt idx="4">
                  <c:v>1.0352650367457452</c:v>
                </c:pt>
                <c:pt idx="5">
                  <c:v>1.0424624215660994</c:v>
                </c:pt>
                <c:pt idx="6">
                  <c:v>1.0682556246776689</c:v>
                </c:pt>
                <c:pt idx="7">
                  <c:v>1.1042888838748495</c:v>
                </c:pt>
                <c:pt idx="8">
                  <c:v>1.1164311500773594</c:v>
                </c:pt>
                <c:pt idx="9">
                  <c:v>1.1191741877256316</c:v>
                </c:pt>
                <c:pt idx="10">
                  <c:v>1.122228597215059</c:v>
                </c:pt>
                <c:pt idx="11">
                  <c:v>1.1182993811242907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90C2-4D13-8E22-57DD54E365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0019104"/>
        <c:axId val="910019496"/>
      </c:lineChart>
      <c:catAx>
        <c:axId val="91001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raphik"/>
                <a:ea typeface="+mn-ea"/>
                <a:cs typeface="+mn-cs"/>
              </a:defRPr>
            </a:pPr>
            <a:endParaRPr lang="fr-FR"/>
          </a:p>
        </c:txPr>
        <c:crossAx val="910019496"/>
        <c:crosses val="autoZero"/>
        <c:auto val="1"/>
        <c:lblAlgn val="ctr"/>
        <c:lblOffset val="100"/>
        <c:noMultiLvlLbl val="0"/>
      </c:catAx>
      <c:valAx>
        <c:axId val="910019496"/>
        <c:scaling>
          <c:orientation val="minMax"/>
          <c:min val="0.9"/>
        </c:scaling>
        <c:delete val="0"/>
        <c:axPos val="l"/>
        <c:majorGridlines>
          <c:spPr>
            <a:ln w="12700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AU" sz="1100" b="1">
                    <a:latin typeface="+mj-lt"/>
                  </a:rPr>
                  <a:t> CHANGE IN GPI SCORE (2008</a:t>
                </a:r>
                <a:r>
                  <a:rPr lang="en-AU" sz="1100" b="1" baseline="0">
                    <a:latin typeface="+mj-lt"/>
                  </a:rPr>
                  <a:t> = 1)</a:t>
                </a:r>
                <a:endParaRPr lang="en-AU" sz="1100" b="1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1.9404418197725284E-2"/>
              <c:y val="9.675925925925923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raphik Medium" panose="020B0603030202060203"/>
                <a:ea typeface="+mn-ea"/>
                <a:cs typeface="+mn-cs"/>
              </a:defRPr>
            </a:pPr>
            <a:endParaRPr lang="fr-FR"/>
          </a:p>
        </c:txPr>
        <c:crossAx val="9100191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59120734908134"/>
          <c:y val="4.0925905388586994E-2"/>
          <c:w val="0.81790879265091865"/>
          <c:h val="0.75453223081457532"/>
        </c:manualLayout>
      </c:layout>
      <c:scatterChart>
        <c:scatterStyle val="lineMarker"/>
        <c:varyColors val="0"/>
        <c:ser>
          <c:idx val="0"/>
          <c:order val="0"/>
          <c:tx>
            <c:v>ppi vs epi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70AD47">
                  <a:lumMod val="50000"/>
                  <a:alpha val="75000"/>
                </a:srgbClr>
              </a:solidFill>
              <a:ln w="9525">
                <a:noFill/>
              </a:ln>
              <a:effectLst/>
            </c:spPr>
          </c:marker>
          <c:xVal>
            <c:numRef>
              <c:f>'[Chart File - GPI 2019 - Trends -  Climate Change.xlsx]PPI vs epi'!$C$9:$C$164</c:f>
              <c:numCache>
                <c:formatCode>General</c:formatCode>
                <c:ptCount val="156"/>
                <c:pt idx="0">
                  <c:v>4.4400000000000004</c:v>
                </c:pt>
                <c:pt idx="1">
                  <c:v>4.25</c:v>
                </c:pt>
                <c:pt idx="2">
                  <c:v>4.18</c:v>
                </c:pt>
                <c:pt idx="3">
                  <c:v>4.17</c:v>
                </c:pt>
                <c:pt idx="4">
                  <c:v>4.1500000000000004</c:v>
                </c:pt>
                <c:pt idx="5">
                  <c:v>4.1500000000000004</c:v>
                </c:pt>
                <c:pt idx="6">
                  <c:v>4.1500000000000004</c:v>
                </c:pt>
                <c:pt idx="7">
                  <c:v>4.1399999999999997</c:v>
                </c:pt>
                <c:pt idx="8">
                  <c:v>4.01</c:v>
                </c:pt>
                <c:pt idx="9">
                  <c:v>4</c:v>
                </c:pt>
                <c:pt idx="10">
                  <c:v>3.99</c:v>
                </c:pt>
                <c:pt idx="11">
                  <c:v>3.96</c:v>
                </c:pt>
                <c:pt idx="12">
                  <c:v>3.9</c:v>
                </c:pt>
                <c:pt idx="13">
                  <c:v>3.9</c:v>
                </c:pt>
                <c:pt idx="14">
                  <c:v>3.9</c:v>
                </c:pt>
                <c:pt idx="15">
                  <c:v>3.89</c:v>
                </c:pt>
                <c:pt idx="16">
                  <c:v>3.89</c:v>
                </c:pt>
                <c:pt idx="17">
                  <c:v>3.88</c:v>
                </c:pt>
                <c:pt idx="18">
                  <c:v>3.87</c:v>
                </c:pt>
                <c:pt idx="19">
                  <c:v>3.86</c:v>
                </c:pt>
                <c:pt idx="20">
                  <c:v>3.84</c:v>
                </c:pt>
                <c:pt idx="21">
                  <c:v>3.79</c:v>
                </c:pt>
                <c:pt idx="22">
                  <c:v>3.78</c:v>
                </c:pt>
                <c:pt idx="23">
                  <c:v>3.73</c:v>
                </c:pt>
                <c:pt idx="24">
                  <c:v>3.71</c:v>
                </c:pt>
                <c:pt idx="25">
                  <c:v>3.7</c:v>
                </c:pt>
                <c:pt idx="26">
                  <c:v>3.69</c:v>
                </c:pt>
                <c:pt idx="27">
                  <c:v>3.67</c:v>
                </c:pt>
                <c:pt idx="28">
                  <c:v>3.65</c:v>
                </c:pt>
                <c:pt idx="29">
                  <c:v>3.64</c:v>
                </c:pt>
                <c:pt idx="30">
                  <c:v>3.64</c:v>
                </c:pt>
                <c:pt idx="31">
                  <c:v>3.6</c:v>
                </c:pt>
                <c:pt idx="32">
                  <c:v>3.59</c:v>
                </c:pt>
                <c:pt idx="33">
                  <c:v>3.59</c:v>
                </c:pt>
                <c:pt idx="34">
                  <c:v>3.58</c:v>
                </c:pt>
                <c:pt idx="35">
                  <c:v>3.58</c:v>
                </c:pt>
                <c:pt idx="36">
                  <c:v>3.57</c:v>
                </c:pt>
                <c:pt idx="37">
                  <c:v>3.56</c:v>
                </c:pt>
                <c:pt idx="38">
                  <c:v>3.56</c:v>
                </c:pt>
                <c:pt idx="39">
                  <c:v>3.55</c:v>
                </c:pt>
                <c:pt idx="40">
                  <c:v>3.54</c:v>
                </c:pt>
                <c:pt idx="41">
                  <c:v>3.54</c:v>
                </c:pt>
                <c:pt idx="42">
                  <c:v>3.52</c:v>
                </c:pt>
                <c:pt idx="43">
                  <c:v>3.5</c:v>
                </c:pt>
                <c:pt idx="44">
                  <c:v>3.48</c:v>
                </c:pt>
                <c:pt idx="45">
                  <c:v>3.44</c:v>
                </c:pt>
                <c:pt idx="46">
                  <c:v>3.43</c:v>
                </c:pt>
                <c:pt idx="47">
                  <c:v>3.43</c:v>
                </c:pt>
                <c:pt idx="48">
                  <c:v>3.43</c:v>
                </c:pt>
                <c:pt idx="49">
                  <c:v>3.43</c:v>
                </c:pt>
                <c:pt idx="50">
                  <c:v>3.41</c:v>
                </c:pt>
                <c:pt idx="51">
                  <c:v>3.38</c:v>
                </c:pt>
                <c:pt idx="52">
                  <c:v>3.37</c:v>
                </c:pt>
                <c:pt idx="53">
                  <c:v>3.36</c:v>
                </c:pt>
                <c:pt idx="54">
                  <c:v>3.35</c:v>
                </c:pt>
                <c:pt idx="55">
                  <c:v>3.34</c:v>
                </c:pt>
                <c:pt idx="56">
                  <c:v>3.33</c:v>
                </c:pt>
                <c:pt idx="57">
                  <c:v>3.33</c:v>
                </c:pt>
                <c:pt idx="58">
                  <c:v>3.33</c:v>
                </c:pt>
                <c:pt idx="59">
                  <c:v>3.31</c:v>
                </c:pt>
                <c:pt idx="60">
                  <c:v>3.29</c:v>
                </c:pt>
                <c:pt idx="61">
                  <c:v>3.29</c:v>
                </c:pt>
                <c:pt idx="62">
                  <c:v>3.29</c:v>
                </c:pt>
                <c:pt idx="63">
                  <c:v>3.28</c:v>
                </c:pt>
                <c:pt idx="64">
                  <c:v>3.26</c:v>
                </c:pt>
                <c:pt idx="65">
                  <c:v>3.25</c:v>
                </c:pt>
                <c:pt idx="66">
                  <c:v>3.24</c:v>
                </c:pt>
                <c:pt idx="67">
                  <c:v>3.24</c:v>
                </c:pt>
                <c:pt idx="68">
                  <c:v>3.21</c:v>
                </c:pt>
                <c:pt idx="69">
                  <c:v>3.21</c:v>
                </c:pt>
                <c:pt idx="70">
                  <c:v>3.19</c:v>
                </c:pt>
                <c:pt idx="71">
                  <c:v>3.17</c:v>
                </c:pt>
                <c:pt idx="72">
                  <c:v>3.15</c:v>
                </c:pt>
                <c:pt idx="73">
                  <c:v>3.15</c:v>
                </c:pt>
                <c:pt idx="74">
                  <c:v>3.14</c:v>
                </c:pt>
                <c:pt idx="75">
                  <c:v>3.12</c:v>
                </c:pt>
                <c:pt idx="76">
                  <c:v>3.11</c:v>
                </c:pt>
                <c:pt idx="77">
                  <c:v>3.11</c:v>
                </c:pt>
                <c:pt idx="78">
                  <c:v>3.08</c:v>
                </c:pt>
                <c:pt idx="79">
                  <c:v>3.07</c:v>
                </c:pt>
                <c:pt idx="80">
                  <c:v>3.07</c:v>
                </c:pt>
                <c:pt idx="81">
                  <c:v>3.07</c:v>
                </c:pt>
                <c:pt idx="82">
                  <c:v>3.07</c:v>
                </c:pt>
                <c:pt idx="83">
                  <c:v>3.03</c:v>
                </c:pt>
                <c:pt idx="84">
                  <c:v>3.02</c:v>
                </c:pt>
                <c:pt idx="85">
                  <c:v>3.01</c:v>
                </c:pt>
                <c:pt idx="86">
                  <c:v>2.99</c:v>
                </c:pt>
                <c:pt idx="87">
                  <c:v>2.98</c:v>
                </c:pt>
                <c:pt idx="88">
                  <c:v>2.97</c:v>
                </c:pt>
                <c:pt idx="89">
                  <c:v>2.96</c:v>
                </c:pt>
                <c:pt idx="90">
                  <c:v>2.96</c:v>
                </c:pt>
                <c:pt idx="91">
                  <c:v>2.94</c:v>
                </c:pt>
                <c:pt idx="92">
                  <c:v>2.94</c:v>
                </c:pt>
                <c:pt idx="93">
                  <c:v>2.94</c:v>
                </c:pt>
                <c:pt idx="94">
                  <c:v>2.93</c:v>
                </c:pt>
                <c:pt idx="95">
                  <c:v>2.92</c:v>
                </c:pt>
                <c:pt idx="96">
                  <c:v>2.92</c:v>
                </c:pt>
                <c:pt idx="97">
                  <c:v>2.91</c:v>
                </c:pt>
                <c:pt idx="98">
                  <c:v>2.82</c:v>
                </c:pt>
                <c:pt idx="99">
                  <c:v>2.8</c:v>
                </c:pt>
                <c:pt idx="100">
                  <c:v>2.8</c:v>
                </c:pt>
                <c:pt idx="101">
                  <c:v>2.77</c:v>
                </c:pt>
                <c:pt idx="102">
                  <c:v>2.76</c:v>
                </c:pt>
                <c:pt idx="103">
                  <c:v>2.72</c:v>
                </c:pt>
                <c:pt idx="104">
                  <c:v>2.71</c:v>
                </c:pt>
                <c:pt idx="105">
                  <c:v>2.69</c:v>
                </c:pt>
                <c:pt idx="106">
                  <c:v>2.68</c:v>
                </c:pt>
                <c:pt idx="107">
                  <c:v>2.67</c:v>
                </c:pt>
                <c:pt idx="108">
                  <c:v>2.64</c:v>
                </c:pt>
                <c:pt idx="109">
                  <c:v>2.59</c:v>
                </c:pt>
                <c:pt idx="110">
                  <c:v>2.5499999999999998</c:v>
                </c:pt>
                <c:pt idx="111">
                  <c:v>2.5499999999999998</c:v>
                </c:pt>
                <c:pt idx="112">
                  <c:v>2.54</c:v>
                </c:pt>
                <c:pt idx="113">
                  <c:v>2.44</c:v>
                </c:pt>
                <c:pt idx="114">
                  <c:v>2.41</c:v>
                </c:pt>
                <c:pt idx="115">
                  <c:v>2.39</c:v>
                </c:pt>
                <c:pt idx="116">
                  <c:v>2.38</c:v>
                </c:pt>
                <c:pt idx="117">
                  <c:v>2.37</c:v>
                </c:pt>
                <c:pt idx="118">
                  <c:v>2.2799999999999998</c:v>
                </c:pt>
                <c:pt idx="119">
                  <c:v>2.25</c:v>
                </c:pt>
                <c:pt idx="120">
                  <c:v>2.23</c:v>
                </c:pt>
                <c:pt idx="121">
                  <c:v>2.2000000000000002</c:v>
                </c:pt>
                <c:pt idx="122">
                  <c:v>2.1800000000000002</c:v>
                </c:pt>
                <c:pt idx="123">
                  <c:v>2.1800000000000002</c:v>
                </c:pt>
                <c:pt idx="124">
                  <c:v>2.12</c:v>
                </c:pt>
                <c:pt idx="125">
                  <c:v>2.11</c:v>
                </c:pt>
                <c:pt idx="126">
                  <c:v>2.09</c:v>
                </c:pt>
                <c:pt idx="127">
                  <c:v>2.0699999999999998</c:v>
                </c:pt>
                <c:pt idx="128">
                  <c:v>2.0499999999999998</c:v>
                </c:pt>
                <c:pt idx="129">
                  <c:v>2.0499999999999998</c:v>
                </c:pt>
                <c:pt idx="130">
                  <c:v>2.04</c:v>
                </c:pt>
                <c:pt idx="131">
                  <c:v>2.02</c:v>
                </c:pt>
                <c:pt idx="132">
                  <c:v>1.97</c:v>
                </c:pt>
                <c:pt idx="133">
                  <c:v>1.94</c:v>
                </c:pt>
                <c:pt idx="134">
                  <c:v>1.89</c:v>
                </c:pt>
                <c:pt idx="135">
                  <c:v>1.82</c:v>
                </c:pt>
                <c:pt idx="136">
                  <c:v>1.81</c:v>
                </c:pt>
                <c:pt idx="137">
                  <c:v>1.8</c:v>
                </c:pt>
                <c:pt idx="138">
                  <c:v>1.75</c:v>
                </c:pt>
                <c:pt idx="139">
                  <c:v>1.72</c:v>
                </c:pt>
                <c:pt idx="140">
                  <c:v>1.67</c:v>
                </c:pt>
                <c:pt idx="141">
                  <c:v>1.67</c:v>
                </c:pt>
                <c:pt idx="142">
                  <c:v>1.52</c:v>
                </c:pt>
                <c:pt idx="143">
                  <c:v>1.51</c:v>
                </c:pt>
                <c:pt idx="144">
                  <c:v>1.51</c:v>
                </c:pt>
                <c:pt idx="145">
                  <c:v>1.51</c:v>
                </c:pt>
                <c:pt idx="146">
                  <c:v>1.46</c:v>
                </c:pt>
                <c:pt idx="147">
                  <c:v>1.46</c:v>
                </c:pt>
                <c:pt idx="148">
                  <c:v>1.44</c:v>
                </c:pt>
                <c:pt idx="149">
                  <c:v>1.42</c:v>
                </c:pt>
                <c:pt idx="150">
                  <c:v>1.4</c:v>
                </c:pt>
                <c:pt idx="151">
                  <c:v>1.36</c:v>
                </c:pt>
                <c:pt idx="152">
                  <c:v>1.33</c:v>
                </c:pt>
                <c:pt idx="153">
                  <c:v>1.29</c:v>
                </c:pt>
                <c:pt idx="154">
                  <c:v>1.28</c:v>
                </c:pt>
                <c:pt idx="155">
                  <c:v>1.25</c:v>
                </c:pt>
              </c:numCache>
            </c:numRef>
          </c:xVal>
          <c:yVal>
            <c:numRef>
              <c:f>'[Chart File - GPI 2019 - Trends -  Climate Change.xlsx]PPI vs epi'!$D$9:$D$164</c:f>
              <c:numCache>
                <c:formatCode>General</c:formatCode>
                <c:ptCount val="156"/>
                <c:pt idx="0">
                  <c:v>36.42</c:v>
                </c:pt>
                <c:pt idx="1">
                  <c:v>39.340000000000003</c:v>
                </c:pt>
                <c:pt idx="2">
                  <c:v>60.4</c:v>
                </c:pt>
                <c:pt idx="3">
                  <c:v>45.34</c:v>
                </c:pt>
                <c:pt idx="4">
                  <c:v>30.41</c:v>
                </c:pt>
                <c:pt idx="5">
                  <c:v>43.2</c:v>
                </c:pt>
                <c:pt idx="6">
                  <c:v>51.49</c:v>
                </c:pt>
                <c:pt idx="7">
                  <c:v>37.74</c:v>
                </c:pt>
                <c:pt idx="8">
                  <c:v>43.41</c:v>
                </c:pt>
                <c:pt idx="9">
                  <c:v>66.099999999999994</c:v>
                </c:pt>
                <c:pt idx="10">
                  <c:v>37.44</c:v>
                </c:pt>
                <c:pt idx="11">
                  <c:v>44.67</c:v>
                </c:pt>
                <c:pt idx="12">
                  <c:v>27.43</c:v>
                </c:pt>
                <c:pt idx="13">
                  <c:v>37.5</c:v>
                </c:pt>
                <c:pt idx="14">
                  <c:v>40.81</c:v>
                </c:pt>
                <c:pt idx="15">
                  <c:v>35.74</c:v>
                </c:pt>
                <c:pt idx="16">
                  <c:v>46.62</c:v>
                </c:pt>
                <c:pt idx="17">
                  <c:v>49.79</c:v>
                </c:pt>
                <c:pt idx="18">
                  <c:v>54.76</c:v>
                </c:pt>
                <c:pt idx="19">
                  <c:v>39.24</c:v>
                </c:pt>
                <c:pt idx="20">
                  <c:v>42.39</c:v>
                </c:pt>
                <c:pt idx="21">
                  <c:v>63.89</c:v>
                </c:pt>
                <c:pt idx="22">
                  <c:v>33.74</c:v>
                </c:pt>
                <c:pt idx="23">
                  <c:v>46.37</c:v>
                </c:pt>
                <c:pt idx="24">
                  <c:v>58.16</c:v>
                </c:pt>
                <c:pt idx="25">
                  <c:v>40.04</c:v>
                </c:pt>
                <c:pt idx="26">
                  <c:v>44.78</c:v>
                </c:pt>
                <c:pt idx="27">
                  <c:v>41.62</c:v>
                </c:pt>
                <c:pt idx="28">
                  <c:v>41.78</c:v>
                </c:pt>
                <c:pt idx="29">
                  <c:v>42.54</c:v>
                </c:pt>
                <c:pt idx="30">
                  <c:v>45.88</c:v>
                </c:pt>
                <c:pt idx="31">
                  <c:v>42.94</c:v>
                </c:pt>
                <c:pt idx="32">
                  <c:v>43.71</c:v>
                </c:pt>
                <c:pt idx="33">
                  <c:v>45.32</c:v>
                </c:pt>
                <c:pt idx="34">
                  <c:v>39.35</c:v>
                </c:pt>
                <c:pt idx="35">
                  <c:v>47.85</c:v>
                </c:pt>
                <c:pt idx="36">
                  <c:v>33.729999999999997</c:v>
                </c:pt>
                <c:pt idx="37">
                  <c:v>29.56</c:v>
                </c:pt>
                <c:pt idx="38">
                  <c:v>47.25</c:v>
                </c:pt>
                <c:pt idx="39">
                  <c:v>57.18</c:v>
                </c:pt>
                <c:pt idx="40">
                  <c:v>31.44</c:v>
                </c:pt>
                <c:pt idx="41">
                  <c:v>45.25</c:v>
                </c:pt>
                <c:pt idx="42">
                  <c:v>43.23</c:v>
                </c:pt>
                <c:pt idx="43">
                  <c:v>61.21</c:v>
                </c:pt>
                <c:pt idx="44">
                  <c:v>49.21</c:v>
                </c:pt>
                <c:pt idx="45">
                  <c:v>61.08</c:v>
                </c:pt>
                <c:pt idx="46">
                  <c:v>42.42</c:v>
                </c:pt>
                <c:pt idx="47">
                  <c:v>44.28</c:v>
                </c:pt>
                <c:pt idx="48">
                  <c:v>50.97</c:v>
                </c:pt>
                <c:pt idx="49">
                  <c:v>55.98</c:v>
                </c:pt>
                <c:pt idx="50">
                  <c:v>49.54</c:v>
                </c:pt>
                <c:pt idx="51">
                  <c:v>40.32</c:v>
                </c:pt>
                <c:pt idx="52">
                  <c:v>63.79</c:v>
                </c:pt>
                <c:pt idx="53">
                  <c:v>38.17</c:v>
                </c:pt>
                <c:pt idx="54">
                  <c:v>50.83</c:v>
                </c:pt>
                <c:pt idx="55">
                  <c:v>45.05</c:v>
                </c:pt>
                <c:pt idx="56">
                  <c:v>42.83</c:v>
                </c:pt>
                <c:pt idx="57">
                  <c:v>51.51</c:v>
                </c:pt>
                <c:pt idx="58">
                  <c:v>63.42</c:v>
                </c:pt>
                <c:pt idx="59">
                  <c:v>33.78</c:v>
                </c:pt>
                <c:pt idx="60">
                  <c:v>52.33</c:v>
                </c:pt>
                <c:pt idx="61">
                  <c:v>54.86</c:v>
                </c:pt>
                <c:pt idx="62">
                  <c:v>62.33</c:v>
                </c:pt>
                <c:pt idx="63">
                  <c:v>55.04</c:v>
                </c:pt>
                <c:pt idx="64">
                  <c:v>43.68</c:v>
                </c:pt>
                <c:pt idx="65">
                  <c:v>53.93</c:v>
                </c:pt>
                <c:pt idx="66">
                  <c:v>57.42</c:v>
                </c:pt>
                <c:pt idx="67">
                  <c:v>57.65</c:v>
                </c:pt>
                <c:pt idx="68">
                  <c:v>30.57</c:v>
                </c:pt>
                <c:pt idx="69">
                  <c:v>52.96</c:v>
                </c:pt>
                <c:pt idx="70">
                  <c:v>49.52</c:v>
                </c:pt>
                <c:pt idx="71">
                  <c:v>46.96</c:v>
                </c:pt>
                <c:pt idx="72">
                  <c:v>51.97</c:v>
                </c:pt>
                <c:pt idx="73">
                  <c:v>52.87</c:v>
                </c:pt>
                <c:pt idx="74">
                  <c:v>46.92</c:v>
                </c:pt>
                <c:pt idx="75">
                  <c:v>62.2</c:v>
                </c:pt>
                <c:pt idx="76">
                  <c:v>60.61</c:v>
                </c:pt>
                <c:pt idx="77">
                  <c:v>63.47</c:v>
                </c:pt>
                <c:pt idx="78">
                  <c:v>41.84</c:v>
                </c:pt>
                <c:pt idx="79">
                  <c:v>49.88</c:v>
                </c:pt>
                <c:pt idx="80">
                  <c:v>54.56</c:v>
                </c:pt>
                <c:pt idx="81">
                  <c:v>62.07</c:v>
                </c:pt>
                <c:pt idx="82">
                  <c:v>64.98</c:v>
                </c:pt>
                <c:pt idx="83">
                  <c:v>57.51</c:v>
                </c:pt>
                <c:pt idx="84">
                  <c:v>50.74</c:v>
                </c:pt>
                <c:pt idx="85">
                  <c:v>47.93</c:v>
                </c:pt>
                <c:pt idx="86">
                  <c:v>53.91</c:v>
                </c:pt>
                <c:pt idx="87">
                  <c:v>60.7</c:v>
                </c:pt>
                <c:pt idx="88">
                  <c:v>62.35</c:v>
                </c:pt>
                <c:pt idx="89">
                  <c:v>49.66</c:v>
                </c:pt>
                <c:pt idx="90">
                  <c:v>61.92</c:v>
                </c:pt>
                <c:pt idx="91">
                  <c:v>47.22</c:v>
                </c:pt>
                <c:pt idx="92">
                  <c:v>65.22</c:v>
                </c:pt>
                <c:pt idx="93">
                  <c:v>64.709999999999994</c:v>
                </c:pt>
                <c:pt idx="94">
                  <c:v>59.69</c:v>
                </c:pt>
                <c:pt idx="95">
                  <c:v>44.73</c:v>
                </c:pt>
                <c:pt idx="96">
                  <c:v>57.47</c:v>
                </c:pt>
                <c:pt idx="97">
                  <c:v>61.06</c:v>
                </c:pt>
                <c:pt idx="98">
                  <c:v>57.49</c:v>
                </c:pt>
                <c:pt idx="99">
                  <c:v>55.15</c:v>
                </c:pt>
                <c:pt idx="100">
                  <c:v>62.28</c:v>
                </c:pt>
                <c:pt idx="101">
                  <c:v>55.69</c:v>
                </c:pt>
                <c:pt idx="102">
                  <c:v>58.46</c:v>
                </c:pt>
                <c:pt idx="103">
                  <c:v>65.459999999999994</c:v>
                </c:pt>
                <c:pt idx="104">
                  <c:v>59.3</c:v>
                </c:pt>
                <c:pt idx="105">
                  <c:v>51.32</c:v>
                </c:pt>
                <c:pt idx="106">
                  <c:v>61.33</c:v>
                </c:pt>
                <c:pt idx="107">
                  <c:v>67.36</c:v>
                </c:pt>
                <c:pt idx="108">
                  <c:v>62.71</c:v>
                </c:pt>
                <c:pt idx="109">
                  <c:v>59.22</c:v>
                </c:pt>
                <c:pt idx="110">
                  <c:v>64.78</c:v>
                </c:pt>
                <c:pt idx="111">
                  <c:v>67.849999999999994</c:v>
                </c:pt>
                <c:pt idx="112">
                  <c:v>51.7</c:v>
                </c:pt>
                <c:pt idx="113">
                  <c:v>73.599999999999994</c:v>
                </c:pt>
                <c:pt idx="114">
                  <c:v>65.45</c:v>
                </c:pt>
                <c:pt idx="115">
                  <c:v>58.58</c:v>
                </c:pt>
                <c:pt idx="116">
                  <c:v>72.84</c:v>
                </c:pt>
                <c:pt idx="117">
                  <c:v>67.8</c:v>
                </c:pt>
                <c:pt idx="118">
                  <c:v>65.010000000000005</c:v>
                </c:pt>
                <c:pt idx="119">
                  <c:v>64.11</c:v>
                </c:pt>
                <c:pt idx="120">
                  <c:v>56.63</c:v>
                </c:pt>
                <c:pt idx="121">
                  <c:v>67.849999999999994</c:v>
                </c:pt>
                <c:pt idx="122">
                  <c:v>58.9</c:v>
                </c:pt>
                <c:pt idx="123">
                  <c:v>70.599999999999994</c:v>
                </c:pt>
                <c:pt idx="124">
                  <c:v>75.010000000000005</c:v>
                </c:pt>
                <c:pt idx="125">
                  <c:v>66.12</c:v>
                </c:pt>
                <c:pt idx="126">
                  <c:v>72.599999999999994</c:v>
                </c:pt>
                <c:pt idx="127">
                  <c:v>57.49</c:v>
                </c:pt>
                <c:pt idx="128">
                  <c:v>62.3</c:v>
                </c:pt>
                <c:pt idx="129">
                  <c:v>76.959999999999994</c:v>
                </c:pt>
                <c:pt idx="130">
                  <c:v>64.650000000000006</c:v>
                </c:pt>
                <c:pt idx="131">
                  <c:v>69.33</c:v>
                </c:pt>
                <c:pt idx="132">
                  <c:v>67.680000000000007</c:v>
                </c:pt>
                <c:pt idx="133">
                  <c:v>78.39</c:v>
                </c:pt>
                <c:pt idx="134">
                  <c:v>67.569999999999993</c:v>
                </c:pt>
                <c:pt idx="135">
                  <c:v>64.31</c:v>
                </c:pt>
                <c:pt idx="136">
                  <c:v>71.91</c:v>
                </c:pt>
                <c:pt idx="137">
                  <c:v>74.69</c:v>
                </c:pt>
                <c:pt idx="138">
                  <c:v>71.19</c:v>
                </c:pt>
                <c:pt idx="139">
                  <c:v>83.95</c:v>
                </c:pt>
                <c:pt idx="140">
                  <c:v>64.23</c:v>
                </c:pt>
                <c:pt idx="141">
                  <c:v>77.38</c:v>
                </c:pt>
                <c:pt idx="142">
                  <c:v>78.97</c:v>
                </c:pt>
                <c:pt idx="143">
                  <c:v>72.180000000000007</c:v>
                </c:pt>
                <c:pt idx="144">
                  <c:v>74.12</c:v>
                </c:pt>
                <c:pt idx="145">
                  <c:v>79.89</c:v>
                </c:pt>
                <c:pt idx="146">
                  <c:v>78.37</c:v>
                </c:pt>
                <c:pt idx="147">
                  <c:v>78.569999999999993</c:v>
                </c:pt>
                <c:pt idx="148">
                  <c:v>75.959999999999994</c:v>
                </c:pt>
                <c:pt idx="149">
                  <c:v>81.599999999999994</c:v>
                </c:pt>
                <c:pt idx="150">
                  <c:v>78.77</c:v>
                </c:pt>
                <c:pt idx="151">
                  <c:v>75.459999999999994</c:v>
                </c:pt>
                <c:pt idx="152">
                  <c:v>87.42</c:v>
                </c:pt>
                <c:pt idx="153">
                  <c:v>77.489999999999995</c:v>
                </c:pt>
                <c:pt idx="154">
                  <c:v>78.64</c:v>
                </c:pt>
                <c:pt idx="155">
                  <c:v>80.510000000000005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8E0-4F56-B819-93A6FB2675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335328"/>
        <c:axId val="114329840"/>
      </c:scatterChart>
      <c:valAx>
        <c:axId val="114335328"/>
        <c:scaling>
          <c:orientation val="minMax"/>
          <c:max val="4.5"/>
          <c:min val="1"/>
        </c:scaling>
        <c:delete val="0"/>
        <c:axPos val="b"/>
        <c:majorGridlines>
          <c:spPr>
            <a:ln w="1587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strRef>
              <c:f>'[Chart File - GPI 2019 - Trends -  Climate Change.xlsx]PPI vs epi'!$B$3:$I$3</c:f>
              <c:strCache>
                <c:ptCount val="8"/>
                <c:pt idx="0">
                  <c:v>POSITIVE PEACE SCORE</c:v>
                </c:pt>
              </c:strCache>
            </c:strRef>
          </c:tx>
          <c:layout>
            <c:manualLayout>
              <c:xMode val="edge"/>
              <c:yMode val="edge"/>
              <c:x val="0.39742133356925885"/>
              <c:y val="0.869314126609340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454141"/>
                  </a:solidFill>
                  <a:latin typeface="+mj-lt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0.0" sourceLinked="0"/>
        <c:majorTickMark val="none"/>
        <c:minorTickMark val="none"/>
        <c:tickLblPos val="low"/>
        <c:spPr>
          <a:noFill/>
          <a:ln w="1587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73535"/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114329840"/>
        <c:crosses val="autoZero"/>
        <c:crossBetween val="midCat"/>
      </c:valAx>
      <c:valAx>
        <c:axId val="114329840"/>
        <c:scaling>
          <c:orientation val="minMax"/>
        </c:scaling>
        <c:delete val="0"/>
        <c:axPos val="l"/>
        <c:majorGridlines>
          <c:spPr>
            <a:ln w="1587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strRef>
              <c:f>'[Chart File - GPI 2019 - Trends -  Climate Change.xlsx]PPI vs epi'!$B$4:$I$4</c:f>
              <c:strCache>
                <c:ptCount val="8"/>
                <c:pt idx="0">
                  <c:v>ENVIRONMENTAL PERFORMANCE SCORE</c:v>
                </c:pt>
              </c:strCache>
            </c:strRef>
          </c:tx>
          <c:layout>
            <c:manualLayout>
              <c:xMode val="edge"/>
              <c:yMode val="edge"/>
              <c:x val="1.8450755453321144E-2"/>
              <c:y val="7.531329447901588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454141"/>
                  </a:solidFill>
                  <a:latin typeface="+mj-lt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0" sourceLinked="0"/>
        <c:majorTickMark val="none"/>
        <c:minorTickMark val="none"/>
        <c:tickLblPos val="low"/>
        <c:spPr>
          <a:noFill/>
          <a:ln w="1587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114335328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626639659872056"/>
          <c:y val="8.3900518303423544E-2"/>
          <c:w val="0.62120778722516246"/>
          <c:h val="0.9090843665574212"/>
        </c:manualLayout>
      </c:layout>
      <c:doughnut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6">
                  <a:tint val="4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28-4BFC-B4D1-89D335AD1361}"/>
              </c:ext>
            </c:extLst>
          </c:dPt>
          <c:dPt>
            <c:idx val="1"/>
            <c:bubble3D val="0"/>
            <c:spPr>
              <a:solidFill>
                <a:schemeClr val="accent6">
                  <a:tint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28-4BFC-B4D1-89D335AD136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28-4BFC-B4D1-89D335AD1361}"/>
              </c:ext>
            </c:extLst>
          </c:dPt>
          <c:dPt>
            <c:idx val="3"/>
            <c:bubble3D val="0"/>
            <c:spPr>
              <a:solidFill>
                <a:schemeClr val="accent6">
                  <a:tint val="8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E28-4BFC-B4D1-89D335AD1361}"/>
              </c:ext>
            </c:extLst>
          </c:dPt>
          <c:dPt>
            <c:idx val="4"/>
            <c:bubble3D val="0"/>
            <c:spPr>
              <a:solidFill>
                <a:schemeClr val="accent6">
                  <a:shade val="4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E28-4BFC-B4D1-89D335AD1361}"/>
              </c:ext>
            </c:extLst>
          </c:dPt>
          <c:dPt>
            <c:idx val="5"/>
            <c:bubble3D val="0"/>
            <c:spPr>
              <a:solidFill>
                <a:schemeClr val="accent6">
                  <a:shade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E28-4BFC-B4D1-89D335AD1361}"/>
              </c:ext>
            </c:extLst>
          </c:dPt>
          <c:dPt>
            <c:idx val="6"/>
            <c:bubble3D val="0"/>
            <c:spPr>
              <a:solidFill>
                <a:schemeClr val="accent6">
                  <a:shade val="8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E28-4BFC-B4D1-89D335AD1361}"/>
              </c:ext>
            </c:extLst>
          </c:dPt>
          <c:dPt>
            <c:idx val="7"/>
            <c:bubble3D val="0"/>
            <c:spPr>
              <a:solidFill>
                <a:schemeClr val="accent6">
                  <a:shade val="4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E28-4BFC-B4D1-89D335AD1361}"/>
              </c:ext>
            </c:extLst>
          </c:dPt>
          <c:dLbls>
            <c:dLbl>
              <c:idx val="0"/>
              <c:layout>
                <c:manualLayout>
                  <c:x val="0.11770721180655855"/>
                  <c:y val="-0.1939499957482329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28-4BFC-B4D1-89D335AD1361}"/>
                </c:ext>
              </c:extLst>
            </c:dLbl>
            <c:dLbl>
              <c:idx val="1"/>
              <c:layout>
                <c:manualLayout>
                  <c:x val="-0.15670614180978115"/>
                  <c:y val="9.478749858545176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28-4BFC-B4D1-89D335AD1361}"/>
                </c:ext>
              </c:extLst>
            </c:dLbl>
            <c:dLbl>
              <c:idx val="2"/>
              <c:layout>
                <c:manualLayout>
                  <c:x val="-0.1493976149852474"/>
                  <c:y val="6.611931673235212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28-4BFC-B4D1-89D335AD1361}"/>
                </c:ext>
              </c:extLst>
            </c:dLbl>
            <c:dLbl>
              <c:idx val="3"/>
              <c:layout>
                <c:manualLayout>
                  <c:x val="-0.16599734998360821"/>
                  <c:y val="-6.171136228352869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28-4BFC-B4D1-89D335AD1361}"/>
                </c:ext>
              </c:extLst>
            </c:dLbl>
            <c:dLbl>
              <c:idx val="4"/>
              <c:layout>
                <c:manualLayout>
                  <c:x val="-9.9598409990164949E-2"/>
                  <c:y val="-9.697499787411648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E28-4BFC-B4D1-89D335AD1361}"/>
                </c:ext>
              </c:extLst>
            </c:dLbl>
            <c:dLbl>
              <c:idx val="5"/>
              <c:layout>
                <c:manualLayout>
                  <c:x val="-0.10902152567218824"/>
                  <c:y val="-0.120424600716974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E28-4BFC-B4D1-89D335AD1361}"/>
                </c:ext>
              </c:extLst>
            </c:dLbl>
            <c:dLbl>
              <c:idx val="6"/>
              <c:layout>
                <c:manualLayout>
                  <c:x val="-9.0823250752192636E-2"/>
                  <c:y val="-0.1579758858981108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E28-4BFC-B4D1-89D335AD1361}"/>
                </c:ext>
              </c:extLst>
            </c:dLbl>
            <c:dLbl>
              <c:idx val="7"/>
              <c:layout>
                <c:manualLayout>
                  <c:x val="5.5322916998917053E-2"/>
                  <c:y val="-0.1553411890329713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E28-4BFC-B4D1-89D335AD136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'[Chart File - GPI 2019 -  Economic value of peace.xlsx]Breakdown'!$A$19:$A$26</c:f>
              <c:strCache>
                <c:ptCount val="8"/>
                <c:pt idx="0">
                  <c:v>Military expenditure</c:v>
                </c:pt>
                <c:pt idx="1">
                  <c:v>Internal security expenditure</c:v>
                </c:pt>
                <c:pt idx="2">
                  <c:v>Homicide</c:v>
                </c:pt>
                <c:pt idx="3">
                  <c:v>Private security expenditure</c:v>
                </c:pt>
                <c:pt idx="4">
                  <c:v>Suicide</c:v>
                </c:pt>
                <c:pt idx="5">
                  <c:v>Conflict</c:v>
                </c:pt>
                <c:pt idx="6">
                  <c:v>Violent crime</c:v>
                </c:pt>
                <c:pt idx="7">
                  <c:v>Other</c:v>
                </c:pt>
              </c:strCache>
            </c:strRef>
          </c:cat>
          <c:val>
            <c:numRef>
              <c:f>'[Chart File - GPI 2019 -  Economic value of peace.xlsx]Breakdown'!$C$19:$C$26</c:f>
              <c:numCache>
                <c:formatCode>0%</c:formatCode>
                <c:ptCount val="8"/>
                <c:pt idx="0">
                  <c:v>0.40234805000542595</c:v>
                </c:pt>
                <c:pt idx="1">
                  <c:v>0.31706873987979362</c:v>
                </c:pt>
                <c:pt idx="2">
                  <c:v>8.6432774889586728E-2</c:v>
                </c:pt>
                <c:pt idx="3">
                  <c:v>5.7878962899027782E-2</c:v>
                </c:pt>
                <c:pt idx="4">
                  <c:v>5.2266069569122622E-2</c:v>
                </c:pt>
                <c:pt idx="5">
                  <c:v>4.7664733479666044E-2</c:v>
                </c:pt>
                <c:pt idx="6">
                  <c:v>2.6459011137798749E-2</c:v>
                </c:pt>
                <c:pt idx="7">
                  <c:v>9.8816581395783244E-3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E28-4BFC-B4D1-89D335AD13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round/>
    </a:ln>
    <a:effectLst/>
  </c:spPr>
  <c:txPr>
    <a:bodyPr/>
    <a:lstStyle/>
    <a:p>
      <a:pPr>
        <a:defRPr>
          <a:latin typeface="+mn-lt"/>
        </a:defRPr>
      </a:pPr>
      <a:endParaRPr lang="fr-FR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4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0.05303</cdr:x>
      <cdr:y>0.00347</cdr:y>
    </cdr:from>
    <cdr:to>
      <cdr:x>0.08766</cdr:x>
      <cdr:y>0.4037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2356" y="10726"/>
          <a:ext cx="184369" cy="1237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800" b="0" i="1" baseline="0" dirty="0">
              <a:solidFill>
                <a:schemeClr val="bg1">
                  <a:lumMod val="50000"/>
                </a:schemeClr>
              </a:solidFill>
              <a:latin typeface="Graphik"/>
            </a:rPr>
            <a:t>Better </a:t>
          </a:r>
          <a:r>
            <a:rPr lang="en-AU" sz="800" b="0" i="1" baseline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Performance</a:t>
          </a:r>
          <a:r>
            <a:rPr lang="en-AU" sz="800" b="0" i="1" baseline="0" dirty="0">
              <a:solidFill>
                <a:schemeClr val="bg1">
                  <a:lumMod val="50000"/>
                </a:schemeClr>
              </a:solidFill>
              <a:latin typeface="Graphik"/>
            </a:rPr>
            <a:t> </a:t>
          </a:r>
          <a:r>
            <a:rPr lang="en-AU" sz="800" b="0" i="1" dirty="0">
              <a:solidFill>
                <a:schemeClr val="bg1">
                  <a:lumMod val="50000"/>
                </a:schemeClr>
              </a:solidFill>
              <a:latin typeface="Graphik"/>
              <a:sym typeface="Wingdings" panose="05000000000000000000" pitchFamily="2" charset="2"/>
            </a:rPr>
            <a:t></a:t>
          </a:r>
          <a:endParaRPr lang="en-AU" sz="800" b="0" i="1" dirty="0">
            <a:solidFill>
              <a:schemeClr val="bg1">
                <a:lumMod val="50000"/>
              </a:schemeClr>
            </a:solidFill>
            <a:latin typeface="Graphik"/>
          </a:endParaRPr>
        </a:p>
      </cdr:txBody>
    </cdr:sp>
  </cdr:relSizeAnchor>
  <cdr:relSizeAnchor xmlns:cdr="http://schemas.openxmlformats.org/drawingml/2006/chartDrawing">
    <cdr:from>
      <cdr:x>0.78464</cdr:x>
      <cdr:y>0.86433</cdr:y>
    </cdr:from>
    <cdr:to>
      <cdr:x>0.99625</cdr:x>
      <cdr:y>0.91833</cdr:y>
    </cdr:to>
    <cdr:sp macro="" textlink="">
      <cdr:nvSpPr>
        <cdr:cNvPr id="4" name="TextBox 1"/>
        <cdr:cNvSpPr txBox="1"/>
      </cdr:nvSpPr>
      <cdr:spPr>
        <a:xfrm xmlns:a="http://schemas.openxmlformats.org/drawingml/2006/main" rot="16200000">
          <a:off x="4445685" y="2216827"/>
          <a:ext cx="166907" cy="10763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800" i="1">
              <a:solidFill>
                <a:schemeClr val="bg1">
                  <a:lumMod val="50000"/>
                </a:schemeClr>
              </a:solidFill>
              <a:latin typeface="Graphik"/>
            </a:rPr>
            <a:t>Less Peaceful </a:t>
          </a:r>
          <a:r>
            <a:rPr lang="en-AU" sz="800" i="1">
              <a:solidFill>
                <a:schemeClr val="bg1">
                  <a:lumMod val="50000"/>
                </a:schemeClr>
              </a:solidFill>
              <a:latin typeface="Graphik"/>
              <a:sym typeface="Wingdings" panose="05000000000000000000" pitchFamily="2" charset="2"/>
            </a:rPr>
            <a:t></a:t>
          </a:r>
          <a:endParaRPr lang="en-AU" sz="800" i="1">
            <a:solidFill>
              <a:schemeClr val="bg1">
                <a:lumMod val="50000"/>
              </a:schemeClr>
            </a:solidFill>
            <a:latin typeface="Graphik"/>
          </a:endParaRPr>
        </a:p>
      </cdr:txBody>
    </cdr:sp>
  </cdr:relSizeAnchor>
  <cdr:relSizeAnchor xmlns:cdr="http://schemas.openxmlformats.org/drawingml/2006/chartDrawing">
    <cdr:from>
      <cdr:x>0.12675</cdr:x>
      <cdr:y>0.85391</cdr:y>
    </cdr:from>
    <cdr:to>
      <cdr:x>0.37111</cdr:x>
      <cdr:y>0.91651</cdr:y>
    </cdr:to>
    <cdr:sp macro="" textlink="">
      <cdr:nvSpPr>
        <cdr:cNvPr id="6" name="TextBox 1"/>
        <cdr:cNvSpPr txBox="1"/>
      </cdr:nvSpPr>
      <cdr:spPr>
        <a:xfrm xmlns:a="http://schemas.openxmlformats.org/drawingml/2006/main" rot="16200000">
          <a:off x="1169418" y="2114601"/>
          <a:ext cx="193488" cy="1242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800" i="1">
              <a:solidFill>
                <a:schemeClr val="bg1">
                  <a:lumMod val="50000"/>
                </a:schemeClr>
              </a:solidFill>
              <a:latin typeface="Graphik"/>
              <a:sym typeface="Wingdings" panose="05000000000000000000" pitchFamily="2" charset="2"/>
            </a:rPr>
            <a:t> </a:t>
          </a:r>
          <a:r>
            <a:rPr lang="en-AU" sz="800" i="1">
              <a:solidFill>
                <a:schemeClr val="bg1">
                  <a:lumMod val="50000"/>
                </a:schemeClr>
              </a:solidFill>
              <a:latin typeface="Graphik"/>
            </a:rPr>
            <a:t>More Peaceful </a:t>
          </a:r>
        </a:p>
      </cdr:txBody>
    </cdr:sp>
  </cdr:relSizeAnchor>
  <cdr:relSizeAnchor xmlns:cdr="http://schemas.openxmlformats.org/drawingml/2006/chartDrawing">
    <cdr:from>
      <cdr:x>0.77451</cdr:x>
      <cdr:y>0.04535</cdr:y>
    </cdr:from>
    <cdr:to>
      <cdr:x>0.96959</cdr:x>
      <cdr:y>0.13951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67050" y="179586"/>
          <a:ext cx="772525" cy="3728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1600" b="1" dirty="0">
              <a:solidFill>
                <a:srgbClr val="304A1E"/>
              </a:solidFill>
              <a:latin typeface="Arial" panose="020B0604020202020204" pitchFamily="34" charset="0"/>
              <a:cs typeface="Arial" panose="020B0604020202020204" pitchFamily="34" charset="0"/>
            </a:rPr>
            <a:t>r = -0.827</a:t>
          </a:r>
        </a:p>
      </cdr:txBody>
    </cdr:sp>
  </cdr:relSizeAnchor>
  <cdr:relSizeAnchor xmlns:cdr="http://schemas.openxmlformats.org/drawingml/2006/chartDrawing">
    <cdr:from>
      <cdr:x>0.00187</cdr:x>
      <cdr:y>0.93991</cdr:y>
    </cdr:from>
    <cdr:to>
      <cdr:x>0.67041</cdr:x>
      <cdr:y>0.99846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9524" y="2905125"/>
          <a:ext cx="3400426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600" dirty="0">
              <a:latin typeface="Graphik"/>
            </a:rPr>
            <a:t>Source: Environmental </a:t>
          </a:r>
          <a:r>
            <a:rPr lang="en-AU" sz="600" dirty="0">
              <a:latin typeface="Arial" panose="020B0604020202020204" pitchFamily="34" charset="0"/>
              <a:cs typeface="Arial" panose="020B0604020202020204" pitchFamily="34" charset="0"/>
            </a:rPr>
            <a:t>Performance</a:t>
          </a:r>
          <a:r>
            <a:rPr lang="en-AU" sz="600" dirty="0">
              <a:latin typeface="Graphik"/>
            </a:rPr>
            <a:t> Index 2018; IEP Positive</a:t>
          </a:r>
          <a:r>
            <a:rPr lang="en-AU" sz="600" baseline="0" dirty="0">
              <a:latin typeface="Graphik"/>
            </a:rPr>
            <a:t> Peace Report 2018</a:t>
          </a:r>
          <a:endParaRPr lang="en-AU" sz="600" dirty="0">
            <a:latin typeface="Graphik"/>
          </a:endParaRPr>
        </a:p>
      </cdr:txBody>
    </cdr:sp>
  </cdr:relSizeAnchor>
  <cdr:relSizeAnchor xmlns:cdr="http://schemas.openxmlformats.org/drawingml/2006/chartDrawing">
    <cdr:from>
      <cdr:x>0.23906</cdr:x>
      <cdr:y>0.20305</cdr:y>
    </cdr:from>
    <cdr:to>
      <cdr:x>0.92318</cdr:x>
      <cdr:y>0.5472</cdr:y>
    </cdr:to>
    <cdr:cxnSp macro="">
      <cdr:nvCxnSpPr>
        <cdr:cNvPr id="8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28E04F2C-85F7-FA44-B3CF-05E8EF236C59}"/>
            </a:ext>
          </a:extLst>
        </cdr:cNvPr>
        <cdr:cNvCxnSpPr/>
      </cdr:nvCxnSpPr>
      <cdr:spPr>
        <a:xfrm xmlns:a="http://schemas.openxmlformats.org/drawingml/2006/main">
          <a:off x="1504580" y="659948"/>
          <a:ext cx="4305670" cy="111858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0.01053</cdr:x>
      <cdr:y>0.95122</cdr:y>
    </cdr:from>
    <cdr:to>
      <cdr:x>0.10175</cdr:x>
      <cdr:y>0.98716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151" y="3529014"/>
          <a:ext cx="495300" cy="133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AU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Google Shape;22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7" name="Google Shape;22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" name="Google Shape;2349;g54fbc788ad_0_40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0" name="Google Shape;2350;g54fbc788ad_0_4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9804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" name="Google Shape;2349;g54fbc788ad_0_40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0" name="Google Shape;2350;g54fbc788ad_0_4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7594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" name="Google Shape;2349;g54fbc788ad_0_40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0" name="Google Shape;2350;g54fbc788ad_0_4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2908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" name="Google Shape;2349;g54fbc788ad_0_40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0" name="Google Shape;2350;g54fbc788ad_0_4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8801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5" name="Google Shape;2285;g54fbc788ad_0_5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6" name="Google Shape;2286;g54fbc788ad_0_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4550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" name="Google Shape;2349;g54fbc788ad_0_40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0" name="Google Shape;2350;g54fbc788ad_0_4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810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0775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" name="Google Shape;2349;g54fbc788ad_0_40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0" name="Google Shape;2350;g54fbc788ad_0_4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9556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" name="Google Shape;2349;g54fbc788ad_0_40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0" name="Google Shape;2350;g54fbc788ad_0_4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4654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" name="Google Shape;2349;g54fbc788ad_0_40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0" name="Google Shape;2350;g54fbc788ad_0_4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3244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" name="Google Shape;2349;g54fbc788ad_0_40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0" name="Google Shape;2350;g54fbc788ad_0_4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9035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ck">
  <p:cSld name="Black">
    <p:bg>
      <p:bgPr>
        <a:solidFill>
          <a:schemeClr val="dk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1">
  <p:cSld name="Welcome 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>
            <a:spLocks noGrp="1"/>
          </p:cNvSpPr>
          <p:nvPr>
            <p:ph type="pic" idx="2"/>
          </p:nvPr>
        </p:nvSpPr>
        <p:spPr>
          <a:xfrm>
            <a:off x="3203090" y="0"/>
            <a:ext cx="59409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270000" rIns="270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2">
  <p:cSld name="Welcome 2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>
            <a:spLocks noGrp="1"/>
          </p:cNvSpPr>
          <p:nvPr>
            <p:ph type="pic" idx="2"/>
          </p:nvPr>
        </p:nvSpPr>
        <p:spPr>
          <a:xfrm>
            <a:off x="6013995" y="0"/>
            <a:ext cx="31299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270000" rIns="270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6"/>
          <p:cNvSpPr>
            <a:spLocks noGrp="1"/>
          </p:cNvSpPr>
          <p:nvPr>
            <p:ph type="pic" idx="3"/>
          </p:nvPr>
        </p:nvSpPr>
        <p:spPr>
          <a:xfrm>
            <a:off x="2" y="0"/>
            <a:ext cx="31299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270000" rIns="270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">
  <p:cSld name="Conten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/>
          <p:nvPr/>
        </p:nvSpPr>
        <p:spPr>
          <a:xfrm>
            <a:off x="7886701" y="0"/>
            <a:ext cx="12573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7" name="Google Shape;67;p17"/>
          <p:cNvSpPr/>
          <p:nvPr/>
        </p:nvSpPr>
        <p:spPr>
          <a:xfrm>
            <a:off x="0" y="-1"/>
            <a:ext cx="32031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68" name="Google Shape;68;p17"/>
          <p:cNvCxnSpPr/>
          <p:nvPr/>
        </p:nvCxnSpPr>
        <p:spPr>
          <a:xfrm rot="10800000">
            <a:off x="628649" y="4521500"/>
            <a:ext cx="2700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9" name="Google Shape;69;p17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ny History 1">
  <p:cSld name="Company History 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/>
          <p:nvPr/>
        </p:nvSpPr>
        <p:spPr>
          <a:xfrm>
            <a:off x="1" y="2407854"/>
            <a:ext cx="4724700" cy="2013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3" name="Google Shape;73;p18"/>
          <p:cNvSpPr/>
          <p:nvPr/>
        </p:nvSpPr>
        <p:spPr>
          <a:xfrm>
            <a:off x="8829675" y="2396215"/>
            <a:ext cx="314400" cy="2013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4" name="Google Shape;74;p18"/>
          <p:cNvSpPr>
            <a:spLocks noGrp="1"/>
          </p:cNvSpPr>
          <p:nvPr>
            <p:ph type="pic" idx="2"/>
          </p:nvPr>
        </p:nvSpPr>
        <p:spPr>
          <a:xfrm>
            <a:off x="628649" y="640288"/>
            <a:ext cx="3780000" cy="378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270000" rIns="270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75" name="Google Shape;75;p18"/>
          <p:cNvCxnSpPr/>
          <p:nvPr/>
        </p:nvCxnSpPr>
        <p:spPr>
          <a:xfrm rot="10800000">
            <a:off x="628649" y="396116"/>
            <a:ext cx="270000" cy="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ny History 2">
  <p:cSld name="Company History 2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>
            <a:spLocks noGrp="1"/>
          </p:cNvSpPr>
          <p:nvPr>
            <p:ph type="pic" idx="2"/>
          </p:nvPr>
        </p:nvSpPr>
        <p:spPr>
          <a:xfrm>
            <a:off x="4572001" y="0"/>
            <a:ext cx="3314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270000" rIns="270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80" name="Google Shape;80;p19"/>
          <p:cNvCxnSpPr/>
          <p:nvPr/>
        </p:nvCxnSpPr>
        <p:spPr>
          <a:xfrm rot="10800000">
            <a:off x="628649" y="396116"/>
            <a:ext cx="270000" cy="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1" name="Google Shape;81;p19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Leader 1">
  <p:cSld name="Team Leader 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>
            <a:spLocks noGrp="1"/>
          </p:cNvSpPr>
          <p:nvPr>
            <p:ph type="pic" idx="2"/>
          </p:nvPr>
        </p:nvSpPr>
        <p:spPr>
          <a:xfrm>
            <a:off x="4578977" y="3"/>
            <a:ext cx="3151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270000" rIns="270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0"/>
          <p:cNvSpPr/>
          <p:nvPr/>
        </p:nvSpPr>
        <p:spPr>
          <a:xfrm>
            <a:off x="7730327" y="3"/>
            <a:ext cx="14136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86" name="Google Shape;86;p20"/>
          <p:cNvCxnSpPr/>
          <p:nvPr/>
        </p:nvCxnSpPr>
        <p:spPr>
          <a:xfrm rot="10800000">
            <a:off x="628649" y="396116"/>
            <a:ext cx="270000" cy="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7" name="Google Shape;87;p20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Leader 2">
  <p:cSld name="Team Leader 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/>
          <p:nvPr/>
        </p:nvSpPr>
        <p:spPr>
          <a:xfrm>
            <a:off x="628651" y="628650"/>
            <a:ext cx="7886700" cy="3886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91" name="Google Shape;91;p21"/>
          <p:cNvSpPr>
            <a:spLocks noGrp="1"/>
          </p:cNvSpPr>
          <p:nvPr>
            <p:ph type="pic" idx="2"/>
          </p:nvPr>
        </p:nvSpPr>
        <p:spPr>
          <a:xfrm>
            <a:off x="4268498" y="628651"/>
            <a:ext cx="3607200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270000" rIns="270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92" name="Google Shape;92;p21"/>
          <p:cNvCxnSpPr/>
          <p:nvPr/>
        </p:nvCxnSpPr>
        <p:spPr>
          <a:xfrm rot="10800000">
            <a:off x="628649" y="396116"/>
            <a:ext cx="270000" cy="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3" name="Google Shape;93;p21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1">
  <p:cSld name="Team 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Google Shape;96;p22"/>
          <p:cNvCxnSpPr/>
          <p:nvPr/>
        </p:nvCxnSpPr>
        <p:spPr>
          <a:xfrm rot="10800000">
            <a:off x="628649" y="396116"/>
            <a:ext cx="270000" cy="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" name="Google Shape;97;p22"/>
          <p:cNvSpPr>
            <a:spLocks noGrp="1"/>
          </p:cNvSpPr>
          <p:nvPr>
            <p:ph type="pic" idx="2"/>
          </p:nvPr>
        </p:nvSpPr>
        <p:spPr>
          <a:xfrm>
            <a:off x="5885003" y="1464715"/>
            <a:ext cx="2628900" cy="247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270000" rIns="270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2"/>
          <p:cNvSpPr>
            <a:spLocks noGrp="1"/>
          </p:cNvSpPr>
          <p:nvPr>
            <p:ph type="pic" idx="3"/>
          </p:nvPr>
        </p:nvSpPr>
        <p:spPr>
          <a:xfrm>
            <a:off x="3256826" y="1464715"/>
            <a:ext cx="2628900" cy="247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270000" rIns="270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22"/>
          <p:cNvSpPr>
            <a:spLocks noGrp="1"/>
          </p:cNvSpPr>
          <p:nvPr>
            <p:ph type="pic" idx="4"/>
          </p:nvPr>
        </p:nvSpPr>
        <p:spPr>
          <a:xfrm>
            <a:off x="628651" y="1464715"/>
            <a:ext cx="2628900" cy="247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270000" rIns="270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97">
          <p15:clr>
            <a:srgbClr val="FBAE40"/>
          </p15:clr>
        </p15:guide>
        <p15:guide id="4" pos="536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2">
  <p:cSld name="Team 2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/>
          <p:nvPr/>
        </p:nvSpPr>
        <p:spPr>
          <a:xfrm flipH="1">
            <a:off x="3256720" y="-1"/>
            <a:ext cx="1962600" cy="379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4" name="Google Shape;104;p23"/>
          <p:cNvSpPr/>
          <p:nvPr/>
        </p:nvSpPr>
        <p:spPr>
          <a:xfrm flipH="1">
            <a:off x="5219060" y="1692544"/>
            <a:ext cx="1962600" cy="345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5" name="Google Shape;105;p23"/>
          <p:cNvSpPr/>
          <p:nvPr/>
        </p:nvSpPr>
        <p:spPr>
          <a:xfrm flipH="1">
            <a:off x="7181400" y="-1"/>
            <a:ext cx="1962600" cy="379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6" name="Google Shape;106;p23"/>
          <p:cNvSpPr>
            <a:spLocks noGrp="1"/>
          </p:cNvSpPr>
          <p:nvPr>
            <p:ph type="pic" idx="2"/>
          </p:nvPr>
        </p:nvSpPr>
        <p:spPr>
          <a:xfrm>
            <a:off x="3256980" y="1182038"/>
            <a:ext cx="1962600" cy="26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270000" rIns="270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23"/>
          <p:cNvSpPr>
            <a:spLocks noGrp="1"/>
          </p:cNvSpPr>
          <p:nvPr>
            <p:ph type="pic" idx="3"/>
          </p:nvPr>
        </p:nvSpPr>
        <p:spPr>
          <a:xfrm>
            <a:off x="5219320" y="1692548"/>
            <a:ext cx="1962600" cy="26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270000" rIns="270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3"/>
          <p:cNvSpPr>
            <a:spLocks noGrp="1"/>
          </p:cNvSpPr>
          <p:nvPr>
            <p:ph type="pic" idx="4"/>
          </p:nvPr>
        </p:nvSpPr>
        <p:spPr>
          <a:xfrm>
            <a:off x="7181660" y="1182038"/>
            <a:ext cx="1962600" cy="26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270000" rIns="270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9" name="Google Shape;109;p23"/>
          <p:cNvCxnSpPr/>
          <p:nvPr/>
        </p:nvCxnSpPr>
        <p:spPr>
          <a:xfrm rot="10800000">
            <a:off x="628649" y="4459988"/>
            <a:ext cx="270000" cy="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" name="Google Shape;110;p23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3">
  <p:cSld name="Team 3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>
            <a:spLocks noGrp="1"/>
          </p:cNvSpPr>
          <p:nvPr>
            <p:ph type="pic" idx="2"/>
          </p:nvPr>
        </p:nvSpPr>
        <p:spPr>
          <a:xfrm>
            <a:off x="628651" y="1396276"/>
            <a:ext cx="1428900" cy="228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270000" rIns="270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24"/>
          <p:cNvSpPr>
            <a:spLocks noGrp="1"/>
          </p:cNvSpPr>
          <p:nvPr>
            <p:ph type="pic" idx="3"/>
          </p:nvPr>
        </p:nvSpPr>
        <p:spPr>
          <a:xfrm>
            <a:off x="2242777" y="1396276"/>
            <a:ext cx="1428900" cy="228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270000" rIns="270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24"/>
          <p:cNvSpPr>
            <a:spLocks noGrp="1"/>
          </p:cNvSpPr>
          <p:nvPr>
            <p:ph type="pic" idx="4"/>
          </p:nvPr>
        </p:nvSpPr>
        <p:spPr>
          <a:xfrm>
            <a:off x="3856903" y="1396276"/>
            <a:ext cx="1428900" cy="228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270000" rIns="270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4"/>
          <p:cNvSpPr>
            <a:spLocks noGrp="1"/>
          </p:cNvSpPr>
          <p:nvPr>
            <p:ph type="pic" idx="5"/>
          </p:nvPr>
        </p:nvSpPr>
        <p:spPr>
          <a:xfrm>
            <a:off x="5471030" y="1396276"/>
            <a:ext cx="1428900" cy="228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270000" rIns="270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4"/>
          <p:cNvSpPr>
            <a:spLocks noGrp="1"/>
          </p:cNvSpPr>
          <p:nvPr>
            <p:ph type="pic" idx="6"/>
          </p:nvPr>
        </p:nvSpPr>
        <p:spPr>
          <a:xfrm>
            <a:off x="7085154" y="1396276"/>
            <a:ext cx="1428900" cy="228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270000" rIns="270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4">
  <p:cSld name="Team 4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/>
          <p:nvPr/>
        </p:nvSpPr>
        <p:spPr>
          <a:xfrm flipH="1">
            <a:off x="3203101" y="-1"/>
            <a:ext cx="59409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21" name="Google Shape;121;p25"/>
          <p:cNvSpPr>
            <a:spLocks noGrp="1"/>
          </p:cNvSpPr>
          <p:nvPr>
            <p:ph type="pic" idx="2"/>
          </p:nvPr>
        </p:nvSpPr>
        <p:spPr>
          <a:xfrm>
            <a:off x="3797076" y="2613652"/>
            <a:ext cx="1722600" cy="172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5"/>
          <p:cNvSpPr>
            <a:spLocks noGrp="1"/>
          </p:cNvSpPr>
          <p:nvPr>
            <p:ph type="pic" idx="3"/>
          </p:nvPr>
        </p:nvSpPr>
        <p:spPr>
          <a:xfrm>
            <a:off x="3797076" y="807250"/>
            <a:ext cx="1722600" cy="172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5"/>
          <p:cNvSpPr>
            <a:spLocks noGrp="1"/>
          </p:cNvSpPr>
          <p:nvPr>
            <p:ph type="pic" idx="4"/>
          </p:nvPr>
        </p:nvSpPr>
        <p:spPr>
          <a:xfrm>
            <a:off x="5607721" y="807250"/>
            <a:ext cx="1722600" cy="172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5"/>
          <p:cNvSpPr>
            <a:spLocks noGrp="1"/>
          </p:cNvSpPr>
          <p:nvPr>
            <p:ph type="pic" idx="5"/>
          </p:nvPr>
        </p:nvSpPr>
        <p:spPr>
          <a:xfrm>
            <a:off x="7421400" y="807250"/>
            <a:ext cx="1722600" cy="172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25"/>
          <p:cNvSpPr>
            <a:spLocks noGrp="1"/>
          </p:cNvSpPr>
          <p:nvPr>
            <p:ph type="pic" idx="6"/>
          </p:nvPr>
        </p:nvSpPr>
        <p:spPr>
          <a:xfrm>
            <a:off x="5607721" y="2613652"/>
            <a:ext cx="1722600" cy="172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25"/>
          <p:cNvSpPr>
            <a:spLocks noGrp="1"/>
          </p:cNvSpPr>
          <p:nvPr>
            <p:ph type="pic" idx="7"/>
          </p:nvPr>
        </p:nvSpPr>
        <p:spPr>
          <a:xfrm>
            <a:off x="7421400" y="2613652"/>
            <a:ext cx="1722600" cy="172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27" name="Google Shape;127;p25"/>
          <p:cNvCxnSpPr/>
          <p:nvPr/>
        </p:nvCxnSpPr>
        <p:spPr>
          <a:xfrm rot="10800000">
            <a:off x="628649" y="4336250"/>
            <a:ext cx="270000" cy="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8" name="Google Shape;128;p25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Member 1">
  <p:cSld name="Team Member 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/>
          <p:nvPr/>
        </p:nvSpPr>
        <p:spPr>
          <a:xfrm>
            <a:off x="6588077" y="3"/>
            <a:ext cx="2556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32" name="Google Shape;132;p26"/>
          <p:cNvSpPr/>
          <p:nvPr/>
        </p:nvSpPr>
        <p:spPr>
          <a:xfrm>
            <a:off x="7411733" y="241953"/>
            <a:ext cx="908700" cy="18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300" b="1" i="0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rPr>
              <a:t>“</a:t>
            </a:r>
            <a:endParaRPr sz="113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33" name="Google Shape;133;p26"/>
          <p:cNvSpPr>
            <a:spLocks noGrp="1"/>
          </p:cNvSpPr>
          <p:nvPr>
            <p:ph type="pic" idx="2"/>
          </p:nvPr>
        </p:nvSpPr>
        <p:spPr>
          <a:xfrm>
            <a:off x="3429751" y="3"/>
            <a:ext cx="3151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270000" rIns="270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34" name="Google Shape;134;p26"/>
          <p:cNvCxnSpPr/>
          <p:nvPr/>
        </p:nvCxnSpPr>
        <p:spPr>
          <a:xfrm rot="10800000">
            <a:off x="628649" y="396116"/>
            <a:ext cx="270000" cy="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5" name="Google Shape;135;p26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Member 2">
  <p:cSld name="Team Member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/>
          <p:nvPr/>
        </p:nvSpPr>
        <p:spPr>
          <a:xfrm>
            <a:off x="0" y="628649"/>
            <a:ext cx="1778100" cy="388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39" name="Google Shape;139;p27"/>
          <p:cNvSpPr/>
          <p:nvPr/>
        </p:nvSpPr>
        <p:spPr>
          <a:xfrm>
            <a:off x="6588077" y="2571753"/>
            <a:ext cx="2556000" cy="257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40" name="Google Shape;140;p27"/>
          <p:cNvSpPr>
            <a:spLocks noGrp="1"/>
          </p:cNvSpPr>
          <p:nvPr>
            <p:ph type="pic" idx="2"/>
          </p:nvPr>
        </p:nvSpPr>
        <p:spPr>
          <a:xfrm>
            <a:off x="5206127" y="628651"/>
            <a:ext cx="3309300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270000" rIns="270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41" name="Google Shape;141;p27"/>
          <p:cNvCxnSpPr/>
          <p:nvPr/>
        </p:nvCxnSpPr>
        <p:spPr>
          <a:xfrm rot="10800000">
            <a:off x="4170952" y="669165"/>
            <a:ext cx="270000" cy="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2" name="Google Shape;142;p27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reak 2">
  <p:cSld name="Image Break 2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>
            <a:spLocks noGrp="1"/>
          </p:cNvSpPr>
          <p:nvPr>
            <p:ph type="pic" idx="2"/>
          </p:nvPr>
        </p:nvSpPr>
        <p:spPr>
          <a:xfrm>
            <a:off x="0" y="0"/>
            <a:ext cx="68214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5000" tIns="135000" rIns="135000" bIns="135000" anchor="t" anchorCtr="0"/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29"/>
          <p:cNvSpPr>
            <a:spLocks noGrp="1"/>
          </p:cNvSpPr>
          <p:nvPr>
            <p:ph type="pic" idx="3"/>
          </p:nvPr>
        </p:nvSpPr>
        <p:spPr>
          <a:xfrm>
            <a:off x="6821261" y="0"/>
            <a:ext cx="2322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45000" tIns="67500" rIns="135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reak 3">
  <p:cSld name="Image Break 3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>
            <a:spLocks noGrp="1"/>
          </p:cNvSpPr>
          <p:nvPr>
            <p:ph type="pic" idx="2"/>
          </p:nvPr>
        </p:nvSpPr>
        <p:spPr>
          <a:xfrm>
            <a:off x="1" y="836842"/>
            <a:ext cx="2555700" cy="346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270000" rIns="270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30"/>
          <p:cNvSpPr>
            <a:spLocks noGrp="1"/>
          </p:cNvSpPr>
          <p:nvPr>
            <p:ph type="pic" idx="3"/>
          </p:nvPr>
        </p:nvSpPr>
        <p:spPr>
          <a:xfrm>
            <a:off x="6588309" y="836842"/>
            <a:ext cx="2555700" cy="346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270000" rIns="270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30"/>
          <p:cNvSpPr/>
          <p:nvPr/>
        </p:nvSpPr>
        <p:spPr>
          <a:xfrm>
            <a:off x="2555696" y="836842"/>
            <a:ext cx="4032600" cy="3469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155" name="Google Shape;155;p30"/>
          <p:cNvCxnSpPr/>
          <p:nvPr/>
        </p:nvCxnSpPr>
        <p:spPr>
          <a:xfrm>
            <a:off x="2579895" y="0"/>
            <a:ext cx="0" cy="514350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6" name="Google Shape;156;p30"/>
          <p:cNvCxnSpPr/>
          <p:nvPr/>
        </p:nvCxnSpPr>
        <p:spPr>
          <a:xfrm>
            <a:off x="6559789" y="0"/>
            <a:ext cx="0" cy="514350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reak 4">
  <p:cSld name="Image Break 4">
    <p:bg>
      <p:bgPr>
        <a:solidFill>
          <a:schemeClr val="dk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>
            <a:spLocks noGrp="1"/>
          </p:cNvSpPr>
          <p:nvPr>
            <p:ph type="pic" idx="2"/>
          </p:nvPr>
        </p:nvSpPr>
        <p:spPr>
          <a:xfrm>
            <a:off x="4600891" y="836842"/>
            <a:ext cx="3914700" cy="346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270000" rIns="270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lide 1">
  <p:cSld name="Break Slide 1">
    <p:bg>
      <p:bgPr>
        <a:solidFill>
          <a:schemeClr val="dk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 txBox="1"/>
          <p:nvPr/>
        </p:nvSpPr>
        <p:spPr>
          <a:xfrm>
            <a:off x="2845255" y="3"/>
            <a:ext cx="3453600" cy="358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70000" tIns="270000" rIns="270000" bIns="2700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Muli Black"/>
              <a:buNone/>
            </a:pPr>
            <a:endParaRPr sz="4100" b="1" i="0">
              <a:solidFill>
                <a:schemeClr val="dk1"/>
              </a:solidFill>
              <a:latin typeface="Muli Black"/>
              <a:ea typeface="Muli Black"/>
              <a:cs typeface="Muli Black"/>
              <a:sym typeface="Muli Black"/>
            </a:endParaRPr>
          </a:p>
        </p:txBody>
      </p:sp>
      <p:cxnSp>
        <p:nvCxnSpPr>
          <p:cNvPr id="161" name="Google Shape;161;p32"/>
          <p:cNvCxnSpPr/>
          <p:nvPr/>
        </p:nvCxnSpPr>
        <p:spPr>
          <a:xfrm rot="10800000">
            <a:off x="628651" y="3561653"/>
            <a:ext cx="78867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2" name="Google Shape;162;p32"/>
          <p:cNvSpPr/>
          <p:nvPr/>
        </p:nvSpPr>
        <p:spPr>
          <a:xfrm>
            <a:off x="4369500" y="0"/>
            <a:ext cx="405000" cy="405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rPr>
              <a:t>K</a:t>
            </a:r>
            <a:endParaRPr sz="12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3" name="Google Shape;163;p32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accent4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lide 2">
  <p:cSld name="Break Slide 2">
    <p:bg>
      <p:bgPr>
        <a:solidFill>
          <a:schemeClr val="dk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3"/>
          <p:cNvSpPr/>
          <p:nvPr/>
        </p:nvSpPr>
        <p:spPr>
          <a:xfrm>
            <a:off x="4167000" y="0"/>
            <a:ext cx="810000" cy="81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rPr>
              <a:t>K</a:t>
            </a:r>
            <a:endParaRPr sz="24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166" name="Google Shape;166;p33"/>
          <p:cNvCxnSpPr/>
          <p:nvPr/>
        </p:nvCxnSpPr>
        <p:spPr>
          <a:xfrm rot="10800000">
            <a:off x="4437000" y="3990650"/>
            <a:ext cx="2700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7" name="Google Shape;167;p33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accent4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lide 3">
  <p:cSld name="Break Slide 3">
    <p:bg>
      <p:bgPr>
        <a:solidFill>
          <a:schemeClr val="dk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9" name="Google Shape;169;p34"/>
          <p:cNvCxnSpPr/>
          <p:nvPr/>
        </p:nvCxnSpPr>
        <p:spPr>
          <a:xfrm rot="10800000">
            <a:off x="628651" y="3561653"/>
            <a:ext cx="78867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rvices 1">
  <p:cSld name="Services 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6"/>
          <p:cNvSpPr>
            <a:spLocks noGrp="1"/>
          </p:cNvSpPr>
          <p:nvPr>
            <p:ph type="pic" idx="2"/>
          </p:nvPr>
        </p:nvSpPr>
        <p:spPr>
          <a:xfrm>
            <a:off x="3042637" y="0"/>
            <a:ext cx="61014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270000" rIns="270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36"/>
          <p:cNvSpPr/>
          <p:nvPr/>
        </p:nvSpPr>
        <p:spPr>
          <a:xfrm>
            <a:off x="0" y="-1"/>
            <a:ext cx="30456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7" name="Google Shape;177;p36"/>
          <p:cNvSpPr/>
          <p:nvPr/>
        </p:nvSpPr>
        <p:spPr>
          <a:xfrm>
            <a:off x="467099" y="0"/>
            <a:ext cx="405000" cy="40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rPr>
              <a:t>K</a:t>
            </a:r>
            <a:endParaRPr sz="12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8" name="Google Shape;178;p36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6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rvices 2">
  <p:cSld name="Services 2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7"/>
          <p:cNvSpPr>
            <a:spLocks noGrp="1"/>
          </p:cNvSpPr>
          <p:nvPr>
            <p:ph type="pic" idx="2"/>
          </p:nvPr>
        </p:nvSpPr>
        <p:spPr>
          <a:xfrm>
            <a:off x="2" y="0"/>
            <a:ext cx="9144000" cy="249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270000" rIns="270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37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7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rvices 3">
  <p:cSld name="Services 3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8"/>
          <p:cNvSpPr>
            <a:spLocks noGrp="1"/>
          </p:cNvSpPr>
          <p:nvPr>
            <p:ph type="pic" idx="2"/>
          </p:nvPr>
        </p:nvSpPr>
        <p:spPr>
          <a:xfrm>
            <a:off x="4776108" y="0"/>
            <a:ext cx="4368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270000" rIns="270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38"/>
          <p:cNvSpPr/>
          <p:nvPr/>
        </p:nvSpPr>
        <p:spPr>
          <a:xfrm>
            <a:off x="628649" y="0"/>
            <a:ext cx="405000" cy="405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rPr>
              <a:t>K</a:t>
            </a:r>
            <a:endParaRPr sz="12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7" name="Google Shape;187;p38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8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rvices 4">
  <p:cSld name="Services 4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>
            <a:spLocks noGrp="1"/>
          </p:cNvSpPr>
          <p:nvPr>
            <p:ph type="pic" idx="2"/>
          </p:nvPr>
        </p:nvSpPr>
        <p:spPr>
          <a:xfrm>
            <a:off x="6782" y="0"/>
            <a:ext cx="3995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270000" rIns="270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39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9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ients 1">
  <p:cSld name="Clients 1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0"/>
          <p:cNvSpPr>
            <a:spLocks noGrp="1"/>
          </p:cNvSpPr>
          <p:nvPr>
            <p:ph type="pic" idx="2"/>
          </p:nvPr>
        </p:nvSpPr>
        <p:spPr>
          <a:xfrm>
            <a:off x="628650" y="2269231"/>
            <a:ext cx="2427900" cy="100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5000" tIns="135000" rIns="135000" bIns="135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95" name="Google Shape;195;p40"/>
          <p:cNvCxnSpPr/>
          <p:nvPr/>
        </p:nvCxnSpPr>
        <p:spPr>
          <a:xfrm rot="10800000">
            <a:off x="628651" y="2020720"/>
            <a:ext cx="7886700" cy="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6" name="Google Shape;196;p40"/>
          <p:cNvCxnSpPr/>
          <p:nvPr/>
        </p:nvCxnSpPr>
        <p:spPr>
          <a:xfrm rot="10800000">
            <a:off x="628651" y="3400787"/>
            <a:ext cx="78867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7" name="Google Shape;197;p40"/>
          <p:cNvCxnSpPr/>
          <p:nvPr/>
        </p:nvCxnSpPr>
        <p:spPr>
          <a:xfrm rot="10800000">
            <a:off x="3208867" y="2269250"/>
            <a:ext cx="0" cy="2250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8" name="Google Shape;198;p40"/>
          <p:cNvCxnSpPr/>
          <p:nvPr/>
        </p:nvCxnSpPr>
        <p:spPr>
          <a:xfrm rot="10800000">
            <a:off x="5943600" y="2269250"/>
            <a:ext cx="0" cy="2250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9" name="Google Shape;199;p40"/>
          <p:cNvSpPr>
            <a:spLocks noGrp="1"/>
          </p:cNvSpPr>
          <p:nvPr>
            <p:ph type="pic" idx="3"/>
          </p:nvPr>
        </p:nvSpPr>
        <p:spPr>
          <a:xfrm>
            <a:off x="628650" y="3518945"/>
            <a:ext cx="2427900" cy="100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5000" tIns="135000" rIns="135000" bIns="135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Google Shape;200;p40"/>
          <p:cNvSpPr>
            <a:spLocks noGrp="1"/>
          </p:cNvSpPr>
          <p:nvPr>
            <p:ph type="pic" idx="4"/>
          </p:nvPr>
        </p:nvSpPr>
        <p:spPr>
          <a:xfrm>
            <a:off x="3380316" y="2269231"/>
            <a:ext cx="2427900" cy="100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5000" tIns="135000" rIns="135000" bIns="135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Google Shape;201;p40"/>
          <p:cNvSpPr>
            <a:spLocks noGrp="1"/>
          </p:cNvSpPr>
          <p:nvPr>
            <p:ph type="pic" idx="5"/>
          </p:nvPr>
        </p:nvSpPr>
        <p:spPr>
          <a:xfrm>
            <a:off x="3380316" y="3518945"/>
            <a:ext cx="2427900" cy="100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5000" tIns="135000" rIns="135000" bIns="135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40"/>
          <p:cNvSpPr>
            <a:spLocks noGrp="1"/>
          </p:cNvSpPr>
          <p:nvPr>
            <p:ph type="pic" idx="6"/>
          </p:nvPr>
        </p:nvSpPr>
        <p:spPr>
          <a:xfrm>
            <a:off x="6087532" y="2269231"/>
            <a:ext cx="2427900" cy="100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5000" tIns="135000" rIns="135000" bIns="135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40"/>
          <p:cNvSpPr>
            <a:spLocks noGrp="1"/>
          </p:cNvSpPr>
          <p:nvPr>
            <p:ph type="pic" idx="7"/>
          </p:nvPr>
        </p:nvSpPr>
        <p:spPr>
          <a:xfrm>
            <a:off x="6087532" y="3518945"/>
            <a:ext cx="2427900" cy="100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5000" tIns="135000" rIns="135000" bIns="135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Google Shape;204;p40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0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ients 2">
  <p:cSld name="Clients 2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7" name="Google Shape;207;p41"/>
          <p:cNvCxnSpPr/>
          <p:nvPr/>
        </p:nvCxnSpPr>
        <p:spPr>
          <a:xfrm rot="10800000">
            <a:off x="628651" y="636007"/>
            <a:ext cx="7886700" cy="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8" name="Google Shape;208;p41"/>
          <p:cNvCxnSpPr/>
          <p:nvPr/>
        </p:nvCxnSpPr>
        <p:spPr>
          <a:xfrm rot="10800000">
            <a:off x="628608" y="3400787"/>
            <a:ext cx="5157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9" name="Google Shape;209;p41"/>
          <p:cNvCxnSpPr/>
          <p:nvPr/>
        </p:nvCxnSpPr>
        <p:spPr>
          <a:xfrm rot="10800000">
            <a:off x="3208867" y="1019450"/>
            <a:ext cx="0" cy="3500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0" name="Google Shape;210;p41"/>
          <p:cNvSpPr>
            <a:spLocks noGrp="1"/>
          </p:cNvSpPr>
          <p:nvPr>
            <p:ph type="pic" idx="2"/>
          </p:nvPr>
        </p:nvSpPr>
        <p:spPr>
          <a:xfrm>
            <a:off x="628650" y="1019517"/>
            <a:ext cx="2427900" cy="100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5000" tIns="135000" rIns="135000" bIns="135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11" name="Google Shape;211;p41"/>
          <p:cNvCxnSpPr/>
          <p:nvPr/>
        </p:nvCxnSpPr>
        <p:spPr>
          <a:xfrm rot="10800000">
            <a:off x="628608" y="2151072"/>
            <a:ext cx="5157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2" name="Google Shape;212;p41"/>
          <p:cNvSpPr>
            <a:spLocks noGrp="1"/>
          </p:cNvSpPr>
          <p:nvPr>
            <p:ph type="pic" idx="3"/>
          </p:nvPr>
        </p:nvSpPr>
        <p:spPr>
          <a:xfrm>
            <a:off x="3358090" y="1019517"/>
            <a:ext cx="2427900" cy="100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5000" tIns="135000" rIns="135000" bIns="135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Google Shape;213;p41"/>
          <p:cNvSpPr>
            <a:spLocks noGrp="1"/>
          </p:cNvSpPr>
          <p:nvPr>
            <p:ph type="pic" idx="4"/>
          </p:nvPr>
        </p:nvSpPr>
        <p:spPr>
          <a:xfrm>
            <a:off x="628650" y="2281426"/>
            <a:ext cx="2427900" cy="100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5000" tIns="135000" rIns="135000" bIns="135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p41"/>
          <p:cNvSpPr>
            <a:spLocks noGrp="1"/>
          </p:cNvSpPr>
          <p:nvPr>
            <p:ph type="pic" idx="5"/>
          </p:nvPr>
        </p:nvSpPr>
        <p:spPr>
          <a:xfrm>
            <a:off x="3358090" y="2281426"/>
            <a:ext cx="2427900" cy="100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5000" tIns="135000" rIns="135000" bIns="135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Google Shape;215;p41"/>
          <p:cNvSpPr>
            <a:spLocks noGrp="1"/>
          </p:cNvSpPr>
          <p:nvPr>
            <p:ph type="pic" idx="6"/>
          </p:nvPr>
        </p:nvSpPr>
        <p:spPr>
          <a:xfrm>
            <a:off x="628650" y="3518945"/>
            <a:ext cx="2427900" cy="100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5000" tIns="135000" rIns="135000" bIns="135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Google Shape;216;p41"/>
          <p:cNvSpPr>
            <a:spLocks noGrp="1"/>
          </p:cNvSpPr>
          <p:nvPr>
            <p:ph type="pic" idx="7"/>
          </p:nvPr>
        </p:nvSpPr>
        <p:spPr>
          <a:xfrm>
            <a:off x="3358090" y="3518945"/>
            <a:ext cx="2427900" cy="100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5000" tIns="135000" rIns="135000" bIns="135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Google Shape;217;p41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1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imonial 1">
  <p:cSld name="Testimonial 1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2"/>
          <p:cNvSpPr/>
          <p:nvPr/>
        </p:nvSpPr>
        <p:spPr>
          <a:xfrm>
            <a:off x="628651" y="0"/>
            <a:ext cx="7886700" cy="121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1" name="Google Shape;221;p42"/>
          <p:cNvSpPr/>
          <p:nvPr/>
        </p:nvSpPr>
        <p:spPr>
          <a:xfrm>
            <a:off x="6110534" y="1252645"/>
            <a:ext cx="9087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i="0">
                <a:solidFill>
                  <a:schemeClr val="accent1"/>
                </a:solidFill>
                <a:latin typeface="Muli Black"/>
                <a:ea typeface="Muli Black"/>
                <a:cs typeface="Muli Black"/>
                <a:sym typeface="Muli Black"/>
              </a:rPr>
              <a:t>“</a:t>
            </a:r>
            <a:endParaRPr sz="7200" b="0" i="0">
              <a:solidFill>
                <a:schemeClr val="accen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2" name="Google Shape;222;p42"/>
          <p:cNvSpPr/>
          <p:nvPr/>
        </p:nvSpPr>
        <p:spPr>
          <a:xfrm>
            <a:off x="2146019" y="1252645"/>
            <a:ext cx="9087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i="0">
                <a:solidFill>
                  <a:schemeClr val="accent1"/>
                </a:solidFill>
                <a:latin typeface="Muli Black"/>
                <a:ea typeface="Muli Black"/>
                <a:cs typeface="Muli Black"/>
                <a:sym typeface="Muli Black"/>
              </a:rPr>
              <a:t>“</a:t>
            </a:r>
            <a:endParaRPr sz="7200" b="0" i="0">
              <a:solidFill>
                <a:schemeClr val="accen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223" name="Google Shape;223;p42"/>
          <p:cNvCxnSpPr/>
          <p:nvPr/>
        </p:nvCxnSpPr>
        <p:spPr>
          <a:xfrm rot="10800000">
            <a:off x="628651" y="3124201"/>
            <a:ext cx="78867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4" name="Google Shape;224;p42"/>
          <p:cNvCxnSpPr/>
          <p:nvPr/>
        </p:nvCxnSpPr>
        <p:spPr>
          <a:xfrm rot="10800000">
            <a:off x="4572000" y="3124351"/>
            <a:ext cx="0" cy="13521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5" name="Google Shape;225;p42"/>
          <p:cNvCxnSpPr/>
          <p:nvPr/>
        </p:nvCxnSpPr>
        <p:spPr>
          <a:xfrm rot="10800000">
            <a:off x="4437000" y="538999"/>
            <a:ext cx="2700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6" name="Google Shape;226;p42"/>
          <p:cNvSpPr>
            <a:spLocks noGrp="1"/>
          </p:cNvSpPr>
          <p:nvPr>
            <p:ph type="pic" idx="2"/>
          </p:nvPr>
        </p:nvSpPr>
        <p:spPr>
          <a:xfrm>
            <a:off x="1940983" y="1946374"/>
            <a:ext cx="1318800" cy="131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81000" tIns="81000" rIns="81000" bIns="81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p42"/>
          <p:cNvSpPr>
            <a:spLocks noGrp="1"/>
          </p:cNvSpPr>
          <p:nvPr>
            <p:ph type="pic" idx="3"/>
          </p:nvPr>
        </p:nvSpPr>
        <p:spPr>
          <a:xfrm>
            <a:off x="5905498" y="1946374"/>
            <a:ext cx="1318800" cy="131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81000" tIns="81000" rIns="81000" bIns="81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Google Shape;228;p42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42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imonial 2">
  <p:cSld name="Testimonial 2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3"/>
          <p:cNvSpPr/>
          <p:nvPr/>
        </p:nvSpPr>
        <p:spPr>
          <a:xfrm>
            <a:off x="0" y="1"/>
            <a:ext cx="3945900" cy="5175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232" name="Google Shape;232;p43"/>
          <p:cNvCxnSpPr/>
          <p:nvPr/>
        </p:nvCxnSpPr>
        <p:spPr>
          <a:xfrm rot="10800000">
            <a:off x="4258952" y="3296989"/>
            <a:ext cx="42564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3" name="Google Shape;233;p43"/>
          <p:cNvCxnSpPr/>
          <p:nvPr/>
        </p:nvCxnSpPr>
        <p:spPr>
          <a:xfrm rot="10800000">
            <a:off x="4258715" y="669199"/>
            <a:ext cx="0" cy="3837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4" name="Google Shape;234;p43"/>
          <p:cNvSpPr>
            <a:spLocks noGrp="1"/>
          </p:cNvSpPr>
          <p:nvPr>
            <p:ph type="pic" idx="2"/>
          </p:nvPr>
        </p:nvSpPr>
        <p:spPr>
          <a:xfrm>
            <a:off x="4571687" y="669286"/>
            <a:ext cx="999900" cy="99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81000" tIns="81000" rIns="81000" bIns="81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5" name="Google Shape;235;p43"/>
          <p:cNvSpPr>
            <a:spLocks noGrp="1"/>
          </p:cNvSpPr>
          <p:nvPr>
            <p:ph type="pic" idx="3"/>
          </p:nvPr>
        </p:nvSpPr>
        <p:spPr>
          <a:xfrm>
            <a:off x="4571687" y="3506275"/>
            <a:ext cx="999900" cy="99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81000" tIns="81000" rIns="81000" bIns="81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Google Shape;236;p43"/>
          <p:cNvSpPr>
            <a:spLocks noGrp="1"/>
          </p:cNvSpPr>
          <p:nvPr>
            <p:ph type="pic" idx="4"/>
          </p:nvPr>
        </p:nvSpPr>
        <p:spPr>
          <a:xfrm>
            <a:off x="4571687" y="2081046"/>
            <a:ext cx="999900" cy="99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81000" tIns="81000" rIns="81000" bIns="81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37" name="Google Shape;237;p43"/>
          <p:cNvCxnSpPr/>
          <p:nvPr/>
        </p:nvCxnSpPr>
        <p:spPr>
          <a:xfrm rot="10800000">
            <a:off x="4258952" y="1878494"/>
            <a:ext cx="42564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8" name="Google Shape;238;p43"/>
          <p:cNvCxnSpPr/>
          <p:nvPr/>
        </p:nvCxnSpPr>
        <p:spPr>
          <a:xfrm rot="10800000">
            <a:off x="628649" y="4000663"/>
            <a:ext cx="2700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9" name="Google Shape;239;p43"/>
          <p:cNvSpPr/>
          <p:nvPr/>
        </p:nvSpPr>
        <p:spPr>
          <a:xfrm>
            <a:off x="461278" y="650999"/>
            <a:ext cx="908700" cy="18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300" b="1" i="0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rPr>
              <a:t>“</a:t>
            </a:r>
            <a:endParaRPr sz="113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40" name="Google Shape;240;p43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3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s / Numbers 1">
  <p:cSld name="Stats / Numbers 1">
    <p:bg>
      <p:bgPr>
        <a:solidFill>
          <a:schemeClr val="dk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4"/>
          <p:cNvSpPr/>
          <p:nvPr/>
        </p:nvSpPr>
        <p:spPr>
          <a:xfrm>
            <a:off x="628651" y="2106636"/>
            <a:ext cx="2209800" cy="2208600"/>
          </a:xfrm>
          <a:prstGeom prst="rect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44" name="Google Shape;244;p44"/>
          <p:cNvSpPr/>
          <p:nvPr/>
        </p:nvSpPr>
        <p:spPr>
          <a:xfrm>
            <a:off x="3467101" y="2106636"/>
            <a:ext cx="2209800" cy="2208600"/>
          </a:xfrm>
          <a:prstGeom prst="rect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45" name="Google Shape;245;p44"/>
          <p:cNvSpPr/>
          <p:nvPr/>
        </p:nvSpPr>
        <p:spPr>
          <a:xfrm>
            <a:off x="6305551" y="2106636"/>
            <a:ext cx="2209800" cy="2208600"/>
          </a:xfrm>
          <a:prstGeom prst="rect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246" name="Google Shape;246;p44"/>
          <p:cNvCxnSpPr/>
          <p:nvPr/>
        </p:nvCxnSpPr>
        <p:spPr>
          <a:xfrm rot="10800000">
            <a:off x="628651" y="626098"/>
            <a:ext cx="78867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7" name="Google Shape;247;p44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44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Quote 1">
  <p:cSld name="Large Quote 1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6"/>
          <p:cNvSpPr/>
          <p:nvPr/>
        </p:nvSpPr>
        <p:spPr>
          <a:xfrm>
            <a:off x="4117694" y="241953"/>
            <a:ext cx="908700" cy="18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300" b="1" i="0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rPr>
              <a:t>“</a:t>
            </a:r>
            <a:endParaRPr sz="11300" b="0" i="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257" name="Google Shape;257;p46"/>
          <p:cNvCxnSpPr/>
          <p:nvPr/>
        </p:nvCxnSpPr>
        <p:spPr>
          <a:xfrm rot="10800000">
            <a:off x="4437000" y="3990650"/>
            <a:ext cx="270000" cy="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8" name="Google Shape;258;p46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46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Quote 2">
  <p:cSld name="Large Quote 2">
    <p:bg>
      <p:bgPr>
        <a:solidFill>
          <a:schemeClr val="dk1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7"/>
          <p:cNvSpPr txBox="1"/>
          <p:nvPr/>
        </p:nvSpPr>
        <p:spPr>
          <a:xfrm>
            <a:off x="628651" y="1820008"/>
            <a:ext cx="7886700" cy="1888800"/>
          </a:xfrm>
          <a:prstGeom prst="rect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10000" tIns="675000" rIns="810000" bIns="270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uli Black"/>
              <a:buNone/>
            </a:pPr>
            <a:endParaRPr sz="2700" b="1" i="0">
              <a:solidFill>
                <a:schemeClr val="lt1"/>
              </a:solidFill>
              <a:latin typeface="Muli Black"/>
              <a:ea typeface="Muli Black"/>
              <a:cs typeface="Muli Black"/>
              <a:sym typeface="Muli Black"/>
            </a:endParaRPr>
          </a:p>
        </p:txBody>
      </p:sp>
      <p:sp>
        <p:nvSpPr>
          <p:cNvPr id="262" name="Google Shape;262;p47"/>
          <p:cNvSpPr/>
          <p:nvPr/>
        </p:nvSpPr>
        <p:spPr>
          <a:xfrm>
            <a:off x="4117694" y="241953"/>
            <a:ext cx="908700" cy="18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300" b="1" i="0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rPr>
              <a:t>“</a:t>
            </a:r>
            <a:endParaRPr sz="113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263" name="Google Shape;263;p47"/>
          <p:cNvCxnSpPr/>
          <p:nvPr/>
        </p:nvCxnSpPr>
        <p:spPr>
          <a:xfrm rot="10800000">
            <a:off x="4437000" y="3990650"/>
            <a:ext cx="2700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4" name="Google Shape;264;p47"/>
          <p:cNvSpPr>
            <a:spLocks noGrp="1"/>
          </p:cNvSpPr>
          <p:nvPr>
            <p:ph type="pic" idx="2"/>
          </p:nvPr>
        </p:nvSpPr>
        <p:spPr>
          <a:xfrm>
            <a:off x="4072039" y="1324617"/>
            <a:ext cx="999900" cy="99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81000" tIns="81000" rIns="81000" bIns="81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5" name="Google Shape;265;p47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47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Image Slide 1">
  <p:cSld name="One Image Slide 1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8"/>
          <p:cNvSpPr>
            <a:spLocks noGrp="1"/>
          </p:cNvSpPr>
          <p:nvPr>
            <p:ph type="pic" idx="2"/>
          </p:nvPr>
        </p:nvSpPr>
        <p:spPr>
          <a:xfrm>
            <a:off x="3249681" y="3"/>
            <a:ext cx="58944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270000" rIns="270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9" name="Google Shape;269;p48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8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Image Slide 2">
  <p:cSld name="One Image Slide 2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9"/>
          <p:cNvSpPr/>
          <p:nvPr/>
        </p:nvSpPr>
        <p:spPr>
          <a:xfrm>
            <a:off x="0" y="0"/>
            <a:ext cx="69012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73" name="Google Shape;273;p49"/>
          <p:cNvSpPr>
            <a:spLocks noGrp="1"/>
          </p:cNvSpPr>
          <p:nvPr>
            <p:ph type="pic" idx="2"/>
          </p:nvPr>
        </p:nvSpPr>
        <p:spPr>
          <a:xfrm>
            <a:off x="4630051" y="628651"/>
            <a:ext cx="3885300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270000" rIns="270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4" name="Google Shape;274;p49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49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Image Slide 3">
  <p:cSld name="One Image Slide 3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0"/>
          <p:cNvSpPr/>
          <p:nvPr/>
        </p:nvSpPr>
        <p:spPr>
          <a:xfrm>
            <a:off x="0" y="2651360"/>
            <a:ext cx="9144000" cy="2492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78" name="Google Shape;278;p50"/>
          <p:cNvSpPr>
            <a:spLocks noGrp="1"/>
          </p:cNvSpPr>
          <p:nvPr>
            <p:ph type="pic" idx="2"/>
          </p:nvPr>
        </p:nvSpPr>
        <p:spPr>
          <a:xfrm>
            <a:off x="1257299" y="628650"/>
            <a:ext cx="6629400" cy="29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270000" rIns="270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Google Shape;279;p50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50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Image Slide 4">
  <p:cSld name="One Image Slide 4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1"/>
          <p:cNvSpPr>
            <a:spLocks noGrp="1"/>
          </p:cNvSpPr>
          <p:nvPr>
            <p:ph type="pic" idx="2"/>
          </p:nvPr>
        </p:nvSpPr>
        <p:spPr>
          <a:xfrm>
            <a:off x="4572000" y="3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270000" rIns="270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3" name="Google Shape;283;p51"/>
          <p:cNvSpPr/>
          <p:nvPr/>
        </p:nvSpPr>
        <p:spPr>
          <a:xfrm>
            <a:off x="0" y="3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84" name="Google Shape;284;p51"/>
          <p:cNvSpPr/>
          <p:nvPr/>
        </p:nvSpPr>
        <p:spPr>
          <a:xfrm>
            <a:off x="467099" y="0"/>
            <a:ext cx="405000" cy="40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rPr>
              <a:t>K</a:t>
            </a:r>
            <a:endParaRPr sz="12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85" name="Google Shape;285;p51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51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Image Slide 1">
  <p:cSld name="Two Image Slide 1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2"/>
          <p:cNvSpPr>
            <a:spLocks noGrp="1"/>
          </p:cNvSpPr>
          <p:nvPr>
            <p:ph type="pic" idx="2"/>
          </p:nvPr>
        </p:nvSpPr>
        <p:spPr>
          <a:xfrm>
            <a:off x="4886325" y="315901"/>
            <a:ext cx="3941700" cy="451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135000" rIns="270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9" name="Google Shape;289;p52"/>
          <p:cNvSpPr>
            <a:spLocks noGrp="1"/>
          </p:cNvSpPr>
          <p:nvPr>
            <p:ph type="pic" idx="3"/>
          </p:nvPr>
        </p:nvSpPr>
        <p:spPr>
          <a:xfrm>
            <a:off x="315900" y="315901"/>
            <a:ext cx="3941700" cy="451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135000" rIns="270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Image Slide 2">
  <p:cSld name="Two Image Slide 2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3"/>
          <p:cNvSpPr>
            <a:spLocks noGrp="1"/>
          </p:cNvSpPr>
          <p:nvPr>
            <p:ph type="pic" idx="2"/>
          </p:nvPr>
        </p:nvSpPr>
        <p:spPr>
          <a:xfrm>
            <a:off x="0" y="1"/>
            <a:ext cx="5894400" cy="257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270000" rIns="270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2" name="Google Shape;292;p53"/>
          <p:cNvSpPr>
            <a:spLocks noGrp="1"/>
          </p:cNvSpPr>
          <p:nvPr>
            <p:ph type="pic" idx="3"/>
          </p:nvPr>
        </p:nvSpPr>
        <p:spPr>
          <a:xfrm>
            <a:off x="0" y="2571751"/>
            <a:ext cx="5894400" cy="257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270000" rIns="270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3" name="Google Shape;293;p53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53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Image Slide 3">
  <p:cSld name="Two Image Slide 3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4"/>
          <p:cNvSpPr/>
          <p:nvPr/>
        </p:nvSpPr>
        <p:spPr>
          <a:xfrm>
            <a:off x="0" y="-1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97" name="Google Shape;297;p54"/>
          <p:cNvSpPr>
            <a:spLocks noGrp="1"/>
          </p:cNvSpPr>
          <p:nvPr>
            <p:ph type="pic" idx="2"/>
          </p:nvPr>
        </p:nvSpPr>
        <p:spPr>
          <a:xfrm>
            <a:off x="628650" y="628649"/>
            <a:ext cx="3314700" cy="257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270000" rIns="270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98" name="Google Shape;298;p54"/>
          <p:cNvCxnSpPr/>
          <p:nvPr/>
        </p:nvCxnSpPr>
        <p:spPr>
          <a:xfrm rot="10800000">
            <a:off x="628649" y="4481760"/>
            <a:ext cx="2700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9" name="Google Shape;299;p54"/>
          <p:cNvSpPr>
            <a:spLocks noGrp="1"/>
          </p:cNvSpPr>
          <p:nvPr>
            <p:ph type="pic" idx="3"/>
          </p:nvPr>
        </p:nvSpPr>
        <p:spPr>
          <a:xfrm>
            <a:off x="5200650" y="628649"/>
            <a:ext cx="3314700" cy="257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270000" rIns="270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0" name="Google Shape;300;p54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54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Image Slide 4">
  <p:cSld name="Two Image Slide 4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5"/>
          <p:cNvSpPr>
            <a:spLocks noGrp="1"/>
          </p:cNvSpPr>
          <p:nvPr>
            <p:ph type="pic" idx="2"/>
          </p:nvPr>
        </p:nvSpPr>
        <p:spPr>
          <a:xfrm>
            <a:off x="628649" y="1"/>
            <a:ext cx="2587800" cy="45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270000" rIns="270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04" name="Google Shape;304;p55"/>
          <p:cNvCxnSpPr/>
          <p:nvPr/>
        </p:nvCxnSpPr>
        <p:spPr>
          <a:xfrm rot="10800000">
            <a:off x="6208644" y="1375144"/>
            <a:ext cx="270000" cy="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5" name="Google Shape;305;p55"/>
          <p:cNvSpPr>
            <a:spLocks noGrp="1"/>
          </p:cNvSpPr>
          <p:nvPr>
            <p:ph type="pic" idx="3"/>
          </p:nvPr>
        </p:nvSpPr>
        <p:spPr>
          <a:xfrm>
            <a:off x="3306463" y="1357560"/>
            <a:ext cx="2587800" cy="37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270000" rIns="270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6" name="Google Shape;306;p55"/>
          <p:cNvSpPr/>
          <p:nvPr/>
        </p:nvSpPr>
        <p:spPr>
          <a:xfrm>
            <a:off x="3306463" y="0"/>
            <a:ext cx="2587800" cy="126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07" name="Google Shape;307;p55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55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Image Slide 1">
  <p:cSld name="Three Image Slide 1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6"/>
          <p:cNvSpPr/>
          <p:nvPr/>
        </p:nvSpPr>
        <p:spPr>
          <a:xfrm flipH="1">
            <a:off x="3203101" y="-1"/>
            <a:ext cx="59409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11" name="Google Shape;311;p56"/>
          <p:cNvSpPr>
            <a:spLocks noGrp="1"/>
          </p:cNvSpPr>
          <p:nvPr>
            <p:ph type="pic" idx="2"/>
          </p:nvPr>
        </p:nvSpPr>
        <p:spPr>
          <a:xfrm>
            <a:off x="3779498" y="702667"/>
            <a:ext cx="1782000" cy="178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2" name="Google Shape;312;p56"/>
          <p:cNvSpPr>
            <a:spLocks noGrp="1"/>
          </p:cNvSpPr>
          <p:nvPr>
            <p:ph type="pic" idx="3"/>
          </p:nvPr>
        </p:nvSpPr>
        <p:spPr>
          <a:xfrm>
            <a:off x="3779498" y="2677988"/>
            <a:ext cx="1782000" cy="178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3" name="Google Shape;313;p56"/>
          <p:cNvSpPr>
            <a:spLocks noGrp="1"/>
          </p:cNvSpPr>
          <p:nvPr>
            <p:ph type="pic" idx="4"/>
          </p:nvPr>
        </p:nvSpPr>
        <p:spPr>
          <a:xfrm>
            <a:off x="5762325" y="702667"/>
            <a:ext cx="2753100" cy="37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14" name="Google Shape;314;p56"/>
          <p:cNvCxnSpPr/>
          <p:nvPr/>
        </p:nvCxnSpPr>
        <p:spPr>
          <a:xfrm rot="10800000">
            <a:off x="628649" y="4459988"/>
            <a:ext cx="270000" cy="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p56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56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Image Slide 2">
  <p:cSld name="Three Image Slide 2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7"/>
          <p:cNvSpPr/>
          <p:nvPr/>
        </p:nvSpPr>
        <p:spPr>
          <a:xfrm flipH="1">
            <a:off x="4044296" y="-1"/>
            <a:ext cx="5099700" cy="3886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19" name="Google Shape;319;p57"/>
          <p:cNvSpPr>
            <a:spLocks noGrp="1"/>
          </p:cNvSpPr>
          <p:nvPr>
            <p:ph type="pic" idx="2"/>
          </p:nvPr>
        </p:nvSpPr>
        <p:spPr>
          <a:xfrm>
            <a:off x="6457903" y="-1"/>
            <a:ext cx="2370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0" name="Google Shape;320;p57"/>
          <p:cNvSpPr>
            <a:spLocks noGrp="1"/>
          </p:cNvSpPr>
          <p:nvPr>
            <p:ph type="pic" idx="3"/>
          </p:nvPr>
        </p:nvSpPr>
        <p:spPr>
          <a:xfrm>
            <a:off x="3728203" y="0"/>
            <a:ext cx="2413800" cy="241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1" name="Google Shape;321;p57"/>
          <p:cNvSpPr>
            <a:spLocks noGrp="1"/>
          </p:cNvSpPr>
          <p:nvPr>
            <p:ph type="pic" idx="4"/>
          </p:nvPr>
        </p:nvSpPr>
        <p:spPr>
          <a:xfrm>
            <a:off x="3728203" y="2729700"/>
            <a:ext cx="2413800" cy="241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22" name="Google Shape;322;p57"/>
          <p:cNvCxnSpPr/>
          <p:nvPr/>
        </p:nvCxnSpPr>
        <p:spPr>
          <a:xfrm rot="10800000">
            <a:off x="628649" y="4459988"/>
            <a:ext cx="270000" cy="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3" name="Google Shape;323;p57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57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Image Slide 3">
  <p:cSld name="Three Image Slide 3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8"/>
          <p:cNvSpPr/>
          <p:nvPr/>
        </p:nvSpPr>
        <p:spPr>
          <a:xfrm>
            <a:off x="1" y="3297115"/>
            <a:ext cx="9144000" cy="184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27" name="Google Shape;327;p58"/>
          <p:cNvSpPr>
            <a:spLocks noGrp="1"/>
          </p:cNvSpPr>
          <p:nvPr>
            <p:ph type="pic" idx="2"/>
          </p:nvPr>
        </p:nvSpPr>
        <p:spPr>
          <a:xfrm>
            <a:off x="1" y="2120433"/>
            <a:ext cx="2837400" cy="23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8" name="Google Shape;328;p58"/>
          <p:cNvSpPr>
            <a:spLocks noGrp="1"/>
          </p:cNvSpPr>
          <p:nvPr>
            <p:ph type="pic" idx="3"/>
          </p:nvPr>
        </p:nvSpPr>
        <p:spPr>
          <a:xfrm>
            <a:off x="3153300" y="2120433"/>
            <a:ext cx="2837400" cy="23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9" name="Google Shape;329;p58"/>
          <p:cNvSpPr>
            <a:spLocks noGrp="1"/>
          </p:cNvSpPr>
          <p:nvPr>
            <p:ph type="pic" idx="4"/>
          </p:nvPr>
        </p:nvSpPr>
        <p:spPr>
          <a:xfrm>
            <a:off x="6306600" y="2120433"/>
            <a:ext cx="2837400" cy="23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30" name="Google Shape;330;p58"/>
          <p:cNvCxnSpPr/>
          <p:nvPr/>
        </p:nvCxnSpPr>
        <p:spPr>
          <a:xfrm rot="10800000">
            <a:off x="4436999" y="1866623"/>
            <a:ext cx="270000" cy="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1" name="Google Shape;331;p58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58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Image Slide 4">
  <p:cSld name="Three Image Slide 4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9"/>
          <p:cNvSpPr>
            <a:spLocks noGrp="1"/>
          </p:cNvSpPr>
          <p:nvPr>
            <p:ph type="pic" idx="2"/>
          </p:nvPr>
        </p:nvSpPr>
        <p:spPr>
          <a:xfrm>
            <a:off x="3049121" y="0"/>
            <a:ext cx="3045900" cy="303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5" name="Google Shape;335;p59"/>
          <p:cNvSpPr>
            <a:spLocks noGrp="1"/>
          </p:cNvSpPr>
          <p:nvPr>
            <p:ph type="pic" idx="3"/>
          </p:nvPr>
        </p:nvSpPr>
        <p:spPr>
          <a:xfrm>
            <a:off x="0" y="0"/>
            <a:ext cx="29592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6" name="Google Shape;336;p59"/>
          <p:cNvSpPr>
            <a:spLocks noGrp="1"/>
          </p:cNvSpPr>
          <p:nvPr>
            <p:ph type="pic" idx="4"/>
          </p:nvPr>
        </p:nvSpPr>
        <p:spPr>
          <a:xfrm>
            <a:off x="6202420" y="0"/>
            <a:ext cx="2941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7" name="Google Shape;337;p59"/>
          <p:cNvSpPr/>
          <p:nvPr/>
        </p:nvSpPr>
        <p:spPr>
          <a:xfrm>
            <a:off x="3049123" y="3141215"/>
            <a:ext cx="3045900" cy="2002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38" name="Google Shape;338;p59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59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Image Slide 1">
  <p:cSld name="Four Image Slide 1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0"/>
          <p:cNvSpPr>
            <a:spLocks noGrp="1"/>
          </p:cNvSpPr>
          <p:nvPr>
            <p:ph type="pic" idx="2"/>
          </p:nvPr>
        </p:nvSpPr>
        <p:spPr>
          <a:xfrm>
            <a:off x="0" y="2616730"/>
            <a:ext cx="4527000" cy="252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2" name="Google Shape;342;p60"/>
          <p:cNvSpPr>
            <a:spLocks noGrp="1"/>
          </p:cNvSpPr>
          <p:nvPr>
            <p:ph type="pic" idx="3"/>
          </p:nvPr>
        </p:nvSpPr>
        <p:spPr>
          <a:xfrm>
            <a:off x="4616980" y="0"/>
            <a:ext cx="4527000" cy="252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43" name="Google Shape;343;p60"/>
          <p:cNvCxnSpPr/>
          <p:nvPr/>
        </p:nvCxnSpPr>
        <p:spPr>
          <a:xfrm rot="10800000">
            <a:off x="510719" y="2282198"/>
            <a:ext cx="270000" cy="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4" name="Google Shape;344;p60"/>
          <p:cNvSpPr>
            <a:spLocks noGrp="1"/>
          </p:cNvSpPr>
          <p:nvPr>
            <p:ph type="pic" idx="4"/>
          </p:nvPr>
        </p:nvSpPr>
        <p:spPr>
          <a:xfrm>
            <a:off x="2839915" y="0"/>
            <a:ext cx="1687200" cy="252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5" name="Google Shape;345;p60"/>
          <p:cNvSpPr>
            <a:spLocks noGrp="1"/>
          </p:cNvSpPr>
          <p:nvPr>
            <p:ph type="pic" idx="5"/>
          </p:nvPr>
        </p:nvSpPr>
        <p:spPr>
          <a:xfrm>
            <a:off x="4616980" y="2616730"/>
            <a:ext cx="1687200" cy="252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6" name="Google Shape;346;p60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Image Slide 2">
  <p:cSld name="Four Image Slide 2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1"/>
          <p:cNvSpPr/>
          <p:nvPr/>
        </p:nvSpPr>
        <p:spPr>
          <a:xfrm flipH="1">
            <a:off x="0" y="-1"/>
            <a:ext cx="9144000" cy="3064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49" name="Google Shape;349;p61"/>
          <p:cNvCxnSpPr/>
          <p:nvPr/>
        </p:nvCxnSpPr>
        <p:spPr>
          <a:xfrm rot="10800000">
            <a:off x="4378034" y="628649"/>
            <a:ext cx="2700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0" name="Google Shape;350;p61"/>
          <p:cNvSpPr>
            <a:spLocks noGrp="1"/>
          </p:cNvSpPr>
          <p:nvPr>
            <p:ph type="pic" idx="2"/>
          </p:nvPr>
        </p:nvSpPr>
        <p:spPr>
          <a:xfrm>
            <a:off x="628652" y="2011564"/>
            <a:ext cx="1865400" cy="212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1" name="Google Shape;351;p61"/>
          <p:cNvSpPr>
            <a:spLocks noGrp="1"/>
          </p:cNvSpPr>
          <p:nvPr>
            <p:ph type="pic" idx="3"/>
          </p:nvPr>
        </p:nvSpPr>
        <p:spPr>
          <a:xfrm>
            <a:off x="2635697" y="2011564"/>
            <a:ext cx="1865400" cy="212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2" name="Google Shape;352;p61"/>
          <p:cNvSpPr>
            <a:spLocks noGrp="1"/>
          </p:cNvSpPr>
          <p:nvPr>
            <p:ph type="pic" idx="4"/>
          </p:nvPr>
        </p:nvSpPr>
        <p:spPr>
          <a:xfrm>
            <a:off x="4642741" y="2011564"/>
            <a:ext cx="1865400" cy="212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3" name="Google Shape;353;p61"/>
          <p:cNvSpPr>
            <a:spLocks noGrp="1"/>
          </p:cNvSpPr>
          <p:nvPr>
            <p:ph type="pic" idx="5"/>
          </p:nvPr>
        </p:nvSpPr>
        <p:spPr>
          <a:xfrm>
            <a:off x="6649786" y="2011564"/>
            <a:ext cx="1865400" cy="212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4" name="Google Shape;354;p61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61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Image Slide 3">
  <p:cSld name="Four Image Slide 3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2"/>
          <p:cNvSpPr>
            <a:spLocks noGrp="1"/>
          </p:cNvSpPr>
          <p:nvPr>
            <p:ph type="pic" idx="2"/>
          </p:nvPr>
        </p:nvSpPr>
        <p:spPr>
          <a:xfrm>
            <a:off x="4616980" y="315901"/>
            <a:ext cx="4211100" cy="221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135000" rIns="270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8" name="Google Shape;358;p62"/>
          <p:cNvSpPr>
            <a:spLocks noGrp="1"/>
          </p:cNvSpPr>
          <p:nvPr>
            <p:ph type="pic" idx="3"/>
          </p:nvPr>
        </p:nvSpPr>
        <p:spPr>
          <a:xfrm>
            <a:off x="4616980" y="2602589"/>
            <a:ext cx="4211100" cy="221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135000" rIns="270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9" name="Google Shape;359;p62"/>
          <p:cNvSpPr>
            <a:spLocks noGrp="1"/>
          </p:cNvSpPr>
          <p:nvPr>
            <p:ph type="pic" idx="4"/>
          </p:nvPr>
        </p:nvSpPr>
        <p:spPr>
          <a:xfrm>
            <a:off x="315899" y="315901"/>
            <a:ext cx="4211100" cy="221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135000" rIns="270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0" name="Google Shape;360;p62"/>
          <p:cNvSpPr>
            <a:spLocks noGrp="1"/>
          </p:cNvSpPr>
          <p:nvPr>
            <p:ph type="pic" idx="5"/>
          </p:nvPr>
        </p:nvSpPr>
        <p:spPr>
          <a:xfrm>
            <a:off x="315900" y="2602589"/>
            <a:ext cx="4211100" cy="221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135000" rIns="270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Image Slide 4">
  <p:cSld name="Four Image Slide 4">
    <p:bg>
      <p:bgPr>
        <a:solidFill>
          <a:schemeClr val="dk1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3"/>
          <p:cNvSpPr/>
          <p:nvPr/>
        </p:nvSpPr>
        <p:spPr>
          <a:xfrm>
            <a:off x="315900" y="295048"/>
            <a:ext cx="8510700" cy="455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63" name="Google Shape;363;p63"/>
          <p:cNvSpPr>
            <a:spLocks noGrp="1"/>
          </p:cNvSpPr>
          <p:nvPr>
            <p:ph type="pic" idx="2"/>
          </p:nvPr>
        </p:nvSpPr>
        <p:spPr>
          <a:xfrm>
            <a:off x="5842174" y="923698"/>
            <a:ext cx="2355900" cy="159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135000" rIns="270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4" name="Google Shape;364;p63"/>
          <p:cNvSpPr/>
          <p:nvPr/>
        </p:nvSpPr>
        <p:spPr>
          <a:xfrm>
            <a:off x="944549" y="923699"/>
            <a:ext cx="2358900" cy="160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65" name="Google Shape;365;p63"/>
          <p:cNvSpPr/>
          <p:nvPr/>
        </p:nvSpPr>
        <p:spPr>
          <a:xfrm>
            <a:off x="5842174" y="2616730"/>
            <a:ext cx="2358900" cy="160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66" name="Google Shape;366;p63"/>
          <p:cNvSpPr>
            <a:spLocks noGrp="1"/>
          </p:cNvSpPr>
          <p:nvPr>
            <p:ph type="pic" idx="3"/>
          </p:nvPr>
        </p:nvSpPr>
        <p:spPr>
          <a:xfrm>
            <a:off x="944549" y="2629790"/>
            <a:ext cx="2355900" cy="159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135000" rIns="270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7" name="Google Shape;367;p63"/>
          <p:cNvSpPr>
            <a:spLocks noGrp="1"/>
          </p:cNvSpPr>
          <p:nvPr>
            <p:ph type="pic" idx="4"/>
          </p:nvPr>
        </p:nvSpPr>
        <p:spPr>
          <a:xfrm>
            <a:off x="3394046" y="923698"/>
            <a:ext cx="2355900" cy="159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135000" rIns="270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8" name="Google Shape;368;p63"/>
          <p:cNvSpPr>
            <a:spLocks noGrp="1"/>
          </p:cNvSpPr>
          <p:nvPr>
            <p:ph type="pic" idx="5"/>
          </p:nvPr>
        </p:nvSpPr>
        <p:spPr>
          <a:xfrm>
            <a:off x="3394046" y="2629790"/>
            <a:ext cx="2355900" cy="159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135000" rIns="270000" bIns="2700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allery 1">
  <p:cSld name="Image Gallery 1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4"/>
          <p:cNvSpPr>
            <a:spLocks noGrp="1"/>
          </p:cNvSpPr>
          <p:nvPr>
            <p:ph type="pic" idx="2"/>
          </p:nvPr>
        </p:nvSpPr>
        <p:spPr>
          <a:xfrm>
            <a:off x="628651" y="628649"/>
            <a:ext cx="1921800" cy="188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1" name="Google Shape;371;p64"/>
          <p:cNvSpPr>
            <a:spLocks noGrp="1"/>
          </p:cNvSpPr>
          <p:nvPr>
            <p:ph type="pic" idx="3"/>
          </p:nvPr>
        </p:nvSpPr>
        <p:spPr>
          <a:xfrm>
            <a:off x="2640543" y="628652"/>
            <a:ext cx="1921800" cy="9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2" name="Google Shape;372;p64"/>
          <p:cNvSpPr>
            <a:spLocks noGrp="1"/>
          </p:cNvSpPr>
          <p:nvPr>
            <p:ph type="pic" idx="4"/>
          </p:nvPr>
        </p:nvSpPr>
        <p:spPr>
          <a:xfrm>
            <a:off x="4652435" y="628649"/>
            <a:ext cx="1921800" cy="188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3" name="Google Shape;373;p64"/>
          <p:cNvSpPr>
            <a:spLocks noGrp="1"/>
          </p:cNvSpPr>
          <p:nvPr>
            <p:ph type="pic" idx="5"/>
          </p:nvPr>
        </p:nvSpPr>
        <p:spPr>
          <a:xfrm>
            <a:off x="7634820" y="628649"/>
            <a:ext cx="880500" cy="188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4" name="Google Shape;374;p64"/>
          <p:cNvSpPr>
            <a:spLocks noGrp="1"/>
          </p:cNvSpPr>
          <p:nvPr>
            <p:ph type="pic" idx="6"/>
          </p:nvPr>
        </p:nvSpPr>
        <p:spPr>
          <a:xfrm>
            <a:off x="6664328" y="628649"/>
            <a:ext cx="880500" cy="188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5" name="Google Shape;375;p64"/>
          <p:cNvSpPr>
            <a:spLocks noGrp="1"/>
          </p:cNvSpPr>
          <p:nvPr>
            <p:ph type="pic" idx="7"/>
          </p:nvPr>
        </p:nvSpPr>
        <p:spPr>
          <a:xfrm>
            <a:off x="628651" y="2606677"/>
            <a:ext cx="1921800" cy="190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6" name="Google Shape;376;p64"/>
          <p:cNvSpPr>
            <a:spLocks noGrp="1"/>
          </p:cNvSpPr>
          <p:nvPr>
            <p:ph type="pic" idx="8"/>
          </p:nvPr>
        </p:nvSpPr>
        <p:spPr>
          <a:xfrm>
            <a:off x="2640543" y="1658410"/>
            <a:ext cx="1921800" cy="285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7" name="Google Shape;377;p64"/>
          <p:cNvSpPr>
            <a:spLocks noGrp="1"/>
          </p:cNvSpPr>
          <p:nvPr>
            <p:ph type="pic" idx="9"/>
          </p:nvPr>
        </p:nvSpPr>
        <p:spPr>
          <a:xfrm>
            <a:off x="4652434" y="2606677"/>
            <a:ext cx="3863100" cy="190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8" name="Google Shape;378;p64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64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allery 2">
  <p:cSld name="Image Gallery 2">
    <p:bg>
      <p:bgPr>
        <a:solidFill>
          <a:schemeClr val="dk1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5"/>
          <p:cNvSpPr/>
          <p:nvPr/>
        </p:nvSpPr>
        <p:spPr>
          <a:xfrm flipH="1">
            <a:off x="312752" y="312752"/>
            <a:ext cx="8518500" cy="451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82" name="Google Shape;382;p65"/>
          <p:cNvSpPr>
            <a:spLocks noGrp="1"/>
          </p:cNvSpPr>
          <p:nvPr>
            <p:ph type="pic" idx="2"/>
          </p:nvPr>
        </p:nvSpPr>
        <p:spPr>
          <a:xfrm>
            <a:off x="5947651" y="1954803"/>
            <a:ext cx="2567700" cy="255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3" name="Google Shape;383;p65"/>
          <p:cNvSpPr>
            <a:spLocks noGrp="1"/>
          </p:cNvSpPr>
          <p:nvPr>
            <p:ph type="pic" idx="3"/>
          </p:nvPr>
        </p:nvSpPr>
        <p:spPr>
          <a:xfrm>
            <a:off x="628651" y="628651"/>
            <a:ext cx="2567700" cy="255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4" name="Google Shape;384;p65"/>
          <p:cNvSpPr>
            <a:spLocks noGrp="1"/>
          </p:cNvSpPr>
          <p:nvPr>
            <p:ph type="pic" idx="4"/>
          </p:nvPr>
        </p:nvSpPr>
        <p:spPr>
          <a:xfrm>
            <a:off x="628651" y="3280951"/>
            <a:ext cx="2567700" cy="123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5" name="Google Shape;385;p65"/>
          <p:cNvSpPr>
            <a:spLocks noGrp="1"/>
          </p:cNvSpPr>
          <p:nvPr>
            <p:ph type="pic" idx="5"/>
          </p:nvPr>
        </p:nvSpPr>
        <p:spPr>
          <a:xfrm>
            <a:off x="3288151" y="628649"/>
            <a:ext cx="2567700" cy="123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6" name="Google Shape;386;p65"/>
          <p:cNvSpPr>
            <a:spLocks noGrp="1"/>
          </p:cNvSpPr>
          <p:nvPr>
            <p:ph type="pic" idx="6"/>
          </p:nvPr>
        </p:nvSpPr>
        <p:spPr>
          <a:xfrm>
            <a:off x="5947651" y="628649"/>
            <a:ext cx="2567700" cy="123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7" name="Google Shape;387;p65"/>
          <p:cNvSpPr>
            <a:spLocks noGrp="1"/>
          </p:cNvSpPr>
          <p:nvPr>
            <p:ph type="pic" idx="7"/>
          </p:nvPr>
        </p:nvSpPr>
        <p:spPr>
          <a:xfrm>
            <a:off x="3288151" y="1954800"/>
            <a:ext cx="2567700" cy="123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8" name="Google Shape;388;p65"/>
          <p:cNvSpPr>
            <a:spLocks noGrp="1"/>
          </p:cNvSpPr>
          <p:nvPr>
            <p:ph type="pic" idx="8"/>
          </p:nvPr>
        </p:nvSpPr>
        <p:spPr>
          <a:xfrm>
            <a:off x="3288151" y="3280951"/>
            <a:ext cx="2567700" cy="123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allery 3">
  <p:cSld name="Image Gallery 3">
    <p:bg>
      <p:bgPr>
        <a:solidFill>
          <a:schemeClr val="dk1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6"/>
          <p:cNvSpPr>
            <a:spLocks noGrp="1"/>
          </p:cNvSpPr>
          <p:nvPr>
            <p:ph type="pic" idx="2"/>
          </p:nvPr>
        </p:nvSpPr>
        <p:spPr>
          <a:xfrm>
            <a:off x="6593419" y="628649"/>
            <a:ext cx="1921800" cy="189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1" name="Google Shape;391;p66"/>
          <p:cNvSpPr>
            <a:spLocks noGrp="1"/>
          </p:cNvSpPr>
          <p:nvPr>
            <p:ph type="pic" idx="3"/>
          </p:nvPr>
        </p:nvSpPr>
        <p:spPr>
          <a:xfrm>
            <a:off x="6593419" y="2616730"/>
            <a:ext cx="1921800" cy="189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2" name="Google Shape;392;p66"/>
          <p:cNvSpPr>
            <a:spLocks noGrp="1"/>
          </p:cNvSpPr>
          <p:nvPr>
            <p:ph type="pic" idx="4"/>
          </p:nvPr>
        </p:nvSpPr>
        <p:spPr>
          <a:xfrm>
            <a:off x="4581527" y="628649"/>
            <a:ext cx="1921800" cy="189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3" name="Google Shape;393;p66"/>
          <p:cNvSpPr>
            <a:spLocks noGrp="1"/>
          </p:cNvSpPr>
          <p:nvPr>
            <p:ph type="pic" idx="5"/>
          </p:nvPr>
        </p:nvSpPr>
        <p:spPr>
          <a:xfrm>
            <a:off x="4581527" y="2616730"/>
            <a:ext cx="1921800" cy="189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4" name="Google Shape;394;p66"/>
          <p:cNvSpPr>
            <a:spLocks noGrp="1"/>
          </p:cNvSpPr>
          <p:nvPr>
            <p:ph type="pic" idx="6"/>
          </p:nvPr>
        </p:nvSpPr>
        <p:spPr>
          <a:xfrm>
            <a:off x="628649" y="628649"/>
            <a:ext cx="3863100" cy="189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5" name="Google Shape;395;p66"/>
          <p:cNvSpPr/>
          <p:nvPr/>
        </p:nvSpPr>
        <p:spPr>
          <a:xfrm>
            <a:off x="628649" y="2616730"/>
            <a:ext cx="3863100" cy="189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allery 4">
  <p:cSld name="Image Gallery 4">
    <p:bg>
      <p:bgPr>
        <a:solidFill>
          <a:schemeClr val="dk1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7"/>
          <p:cNvSpPr/>
          <p:nvPr/>
        </p:nvSpPr>
        <p:spPr>
          <a:xfrm flipH="1">
            <a:off x="628651" y="3"/>
            <a:ext cx="7886700" cy="451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98" name="Google Shape;398;p67"/>
          <p:cNvSpPr/>
          <p:nvPr/>
        </p:nvSpPr>
        <p:spPr>
          <a:xfrm>
            <a:off x="2675467" y="1067071"/>
            <a:ext cx="3792900" cy="2380800"/>
          </a:xfrm>
          <a:prstGeom prst="frame">
            <a:avLst>
              <a:gd name="adj1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99" name="Google Shape;399;p67"/>
          <p:cNvSpPr>
            <a:spLocks noGrp="1"/>
          </p:cNvSpPr>
          <p:nvPr>
            <p:ph type="pic" idx="2"/>
          </p:nvPr>
        </p:nvSpPr>
        <p:spPr>
          <a:xfrm>
            <a:off x="4729951" y="2415378"/>
            <a:ext cx="3156600" cy="147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0" name="Google Shape;400;p67"/>
          <p:cNvSpPr>
            <a:spLocks noGrp="1"/>
          </p:cNvSpPr>
          <p:nvPr>
            <p:ph type="pic" idx="3"/>
          </p:nvPr>
        </p:nvSpPr>
        <p:spPr>
          <a:xfrm>
            <a:off x="1257299" y="2415375"/>
            <a:ext cx="3156600" cy="147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1" name="Google Shape;401;p67"/>
          <p:cNvSpPr>
            <a:spLocks noGrp="1"/>
          </p:cNvSpPr>
          <p:nvPr>
            <p:ph type="pic" idx="4"/>
          </p:nvPr>
        </p:nvSpPr>
        <p:spPr>
          <a:xfrm>
            <a:off x="4729951" y="628650"/>
            <a:ext cx="3156600" cy="147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2" name="Google Shape;402;p67"/>
          <p:cNvSpPr>
            <a:spLocks noGrp="1"/>
          </p:cNvSpPr>
          <p:nvPr>
            <p:ph type="pic" idx="5"/>
          </p:nvPr>
        </p:nvSpPr>
        <p:spPr>
          <a:xfrm>
            <a:off x="1257299" y="628650"/>
            <a:ext cx="3156600" cy="147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3" name="Google Shape;403;p67"/>
          <p:cNvSpPr txBox="1">
            <a:spLocks noGrp="1"/>
          </p:cNvSpPr>
          <p:nvPr>
            <p:ph type="ftr" idx="11"/>
          </p:nvPr>
        </p:nvSpPr>
        <p:spPr>
          <a:xfrm>
            <a:off x="1257299" y="4115368"/>
            <a:ext cx="66294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folio 1">
  <p:cSld name="Portfolio 1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8"/>
          <p:cNvSpPr/>
          <p:nvPr/>
        </p:nvSpPr>
        <p:spPr>
          <a:xfrm flipH="1">
            <a:off x="0" y="1839589"/>
            <a:ext cx="1485000" cy="144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06" name="Google Shape;406;p68"/>
          <p:cNvSpPr>
            <a:spLocks noGrp="1"/>
          </p:cNvSpPr>
          <p:nvPr>
            <p:ph type="pic" idx="2"/>
          </p:nvPr>
        </p:nvSpPr>
        <p:spPr>
          <a:xfrm>
            <a:off x="0" y="3"/>
            <a:ext cx="1485000" cy="179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7" name="Google Shape;407;p68"/>
          <p:cNvSpPr>
            <a:spLocks noGrp="1"/>
          </p:cNvSpPr>
          <p:nvPr>
            <p:ph type="pic" idx="3"/>
          </p:nvPr>
        </p:nvSpPr>
        <p:spPr>
          <a:xfrm>
            <a:off x="0" y="3338188"/>
            <a:ext cx="1485000" cy="180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8" name="Google Shape;408;p68"/>
          <p:cNvSpPr>
            <a:spLocks noGrp="1"/>
          </p:cNvSpPr>
          <p:nvPr>
            <p:ph type="pic" idx="4"/>
          </p:nvPr>
        </p:nvSpPr>
        <p:spPr>
          <a:xfrm>
            <a:off x="4595400" y="-1"/>
            <a:ext cx="3018600" cy="301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9" name="Google Shape;409;p68"/>
          <p:cNvSpPr>
            <a:spLocks noGrp="1"/>
          </p:cNvSpPr>
          <p:nvPr>
            <p:ph type="pic" idx="5"/>
          </p:nvPr>
        </p:nvSpPr>
        <p:spPr>
          <a:xfrm>
            <a:off x="4595400" y="3067202"/>
            <a:ext cx="3018600" cy="207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0" name="Google Shape;410;p68"/>
          <p:cNvSpPr>
            <a:spLocks noGrp="1"/>
          </p:cNvSpPr>
          <p:nvPr>
            <p:ph type="pic" idx="6"/>
          </p:nvPr>
        </p:nvSpPr>
        <p:spPr>
          <a:xfrm>
            <a:off x="7659000" y="1483934"/>
            <a:ext cx="1485000" cy="365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1" name="Google Shape;411;p68"/>
          <p:cNvSpPr/>
          <p:nvPr/>
        </p:nvSpPr>
        <p:spPr>
          <a:xfrm flipH="1">
            <a:off x="1531800" y="-1"/>
            <a:ext cx="30168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12" name="Google Shape;412;p68"/>
          <p:cNvSpPr/>
          <p:nvPr/>
        </p:nvSpPr>
        <p:spPr>
          <a:xfrm flipH="1">
            <a:off x="7659000" y="3"/>
            <a:ext cx="1485000" cy="144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folio 2">
  <p:cSld name="Portfolio 2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9"/>
          <p:cNvSpPr/>
          <p:nvPr/>
        </p:nvSpPr>
        <p:spPr>
          <a:xfrm flipH="1">
            <a:off x="4082628" y="-1"/>
            <a:ext cx="2970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15" name="Google Shape;415;p69"/>
          <p:cNvSpPr>
            <a:spLocks noGrp="1"/>
          </p:cNvSpPr>
          <p:nvPr>
            <p:ph type="pic" idx="2"/>
          </p:nvPr>
        </p:nvSpPr>
        <p:spPr>
          <a:xfrm>
            <a:off x="3249679" y="-2"/>
            <a:ext cx="2160000" cy="111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6" name="Google Shape;416;p69"/>
          <p:cNvSpPr>
            <a:spLocks noGrp="1"/>
          </p:cNvSpPr>
          <p:nvPr>
            <p:ph type="pic" idx="3"/>
          </p:nvPr>
        </p:nvSpPr>
        <p:spPr>
          <a:xfrm>
            <a:off x="3249679" y="3642300"/>
            <a:ext cx="2160000" cy="150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7" name="Google Shape;417;p69"/>
          <p:cNvSpPr>
            <a:spLocks noGrp="1"/>
          </p:cNvSpPr>
          <p:nvPr>
            <p:ph type="pic" idx="4"/>
          </p:nvPr>
        </p:nvSpPr>
        <p:spPr>
          <a:xfrm>
            <a:off x="3249679" y="1441469"/>
            <a:ext cx="2160000" cy="187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8" name="Google Shape;418;p69"/>
          <p:cNvSpPr>
            <a:spLocks noGrp="1"/>
          </p:cNvSpPr>
          <p:nvPr>
            <p:ph type="pic" idx="5"/>
          </p:nvPr>
        </p:nvSpPr>
        <p:spPr>
          <a:xfrm>
            <a:off x="5725579" y="-1"/>
            <a:ext cx="2160000" cy="187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9" name="Google Shape;419;p69"/>
          <p:cNvSpPr>
            <a:spLocks noGrp="1"/>
          </p:cNvSpPr>
          <p:nvPr>
            <p:ph type="pic" idx="6"/>
          </p:nvPr>
        </p:nvSpPr>
        <p:spPr>
          <a:xfrm>
            <a:off x="5725579" y="4021299"/>
            <a:ext cx="2160000" cy="111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0" name="Google Shape;420;p69"/>
          <p:cNvSpPr>
            <a:spLocks noGrp="1"/>
          </p:cNvSpPr>
          <p:nvPr>
            <p:ph type="pic" idx="7"/>
          </p:nvPr>
        </p:nvSpPr>
        <p:spPr>
          <a:xfrm>
            <a:off x="5725579" y="2198068"/>
            <a:ext cx="2160000" cy="150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421" name="Google Shape;421;p69"/>
          <p:cNvCxnSpPr/>
          <p:nvPr/>
        </p:nvCxnSpPr>
        <p:spPr>
          <a:xfrm rot="10800000">
            <a:off x="628649" y="4459988"/>
            <a:ext cx="270000" cy="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2" name="Google Shape;422;p69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69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folio 3">
  <p:cSld name="Portfolio 3">
    <p:bg>
      <p:bgPr>
        <a:solidFill>
          <a:schemeClr val="lt1"/>
        </a:soli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0"/>
          <p:cNvSpPr>
            <a:spLocks noGrp="1"/>
          </p:cNvSpPr>
          <p:nvPr>
            <p:ph type="pic" idx="2"/>
          </p:nvPr>
        </p:nvSpPr>
        <p:spPr>
          <a:xfrm>
            <a:off x="3949588" y="-1"/>
            <a:ext cx="2238000" cy="355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426" name="Google Shape;426;p70"/>
          <p:cNvCxnSpPr/>
          <p:nvPr/>
        </p:nvCxnSpPr>
        <p:spPr>
          <a:xfrm rot="10800000">
            <a:off x="628951" y="861656"/>
            <a:ext cx="270000" cy="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7" name="Google Shape;427;p70"/>
          <p:cNvSpPr>
            <a:spLocks noGrp="1"/>
          </p:cNvSpPr>
          <p:nvPr>
            <p:ph type="pic" idx="3"/>
          </p:nvPr>
        </p:nvSpPr>
        <p:spPr>
          <a:xfrm>
            <a:off x="6277449" y="1593094"/>
            <a:ext cx="2238000" cy="355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8" name="Google Shape;428;p70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Detail 1">
  <p:cSld name="Project Detail 1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71"/>
          <p:cNvSpPr>
            <a:spLocks noGrp="1"/>
          </p:cNvSpPr>
          <p:nvPr>
            <p:ph type="pic" idx="2"/>
          </p:nvPr>
        </p:nvSpPr>
        <p:spPr>
          <a:xfrm>
            <a:off x="1" y="0"/>
            <a:ext cx="2757600" cy="459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1" name="Google Shape;431;p71"/>
          <p:cNvSpPr>
            <a:spLocks noGrp="1"/>
          </p:cNvSpPr>
          <p:nvPr>
            <p:ph type="pic" idx="3"/>
          </p:nvPr>
        </p:nvSpPr>
        <p:spPr>
          <a:xfrm>
            <a:off x="2757488" y="0"/>
            <a:ext cx="2295000" cy="229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2" name="Google Shape;432;p71"/>
          <p:cNvSpPr>
            <a:spLocks noGrp="1"/>
          </p:cNvSpPr>
          <p:nvPr>
            <p:ph type="pic" idx="4"/>
          </p:nvPr>
        </p:nvSpPr>
        <p:spPr>
          <a:xfrm>
            <a:off x="2757488" y="2295000"/>
            <a:ext cx="2295000" cy="229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3" name="Google Shape;433;p71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71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Detail 2">
  <p:cSld name="Project Detail 2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72"/>
          <p:cNvSpPr>
            <a:spLocks noGrp="1"/>
          </p:cNvSpPr>
          <p:nvPr>
            <p:ph type="pic" idx="2"/>
          </p:nvPr>
        </p:nvSpPr>
        <p:spPr>
          <a:xfrm>
            <a:off x="4186238" y="0"/>
            <a:ext cx="2478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7" name="Google Shape;437;p72"/>
          <p:cNvSpPr>
            <a:spLocks noGrp="1"/>
          </p:cNvSpPr>
          <p:nvPr>
            <p:ph type="pic" idx="3"/>
          </p:nvPr>
        </p:nvSpPr>
        <p:spPr>
          <a:xfrm>
            <a:off x="6665400" y="0"/>
            <a:ext cx="2478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8" name="Google Shape;438;p72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72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Detail 3">
  <p:cSld name="Project Detail 3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73"/>
          <p:cNvSpPr/>
          <p:nvPr/>
        </p:nvSpPr>
        <p:spPr>
          <a:xfrm>
            <a:off x="2" y="3853097"/>
            <a:ext cx="9144000" cy="1290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42" name="Google Shape;442;p73"/>
          <p:cNvSpPr>
            <a:spLocks noGrp="1"/>
          </p:cNvSpPr>
          <p:nvPr>
            <p:ph type="pic" idx="2"/>
          </p:nvPr>
        </p:nvSpPr>
        <p:spPr>
          <a:xfrm>
            <a:off x="628651" y="592137"/>
            <a:ext cx="2784600" cy="39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3" name="Google Shape;443;p73"/>
          <p:cNvSpPr>
            <a:spLocks noGrp="1"/>
          </p:cNvSpPr>
          <p:nvPr>
            <p:ph type="pic" idx="3"/>
          </p:nvPr>
        </p:nvSpPr>
        <p:spPr>
          <a:xfrm>
            <a:off x="3729062" y="3166533"/>
            <a:ext cx="1384800" cy="138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4" name="Google Shape;444;p73"/>
          <p:cNvSpPr>
            <a:spLocks noGrp="1"/>
          </p:cNvSpPr>
          <p:nvPr>
            <p:ph type="pic" idx="4"/>
          </p:nvPr>
        </p:nvSpPr>
        <p:spPr>
          <a:xfrm>
            <a:off x="5429791" y="3166533"/>
            <a:ext cx="1384800" cy="138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5" name="Google Shape;445;p73"/>
          <p:cNvSpPr>
            <a:spLocks noGrp="1"/>
          </p:cNvSpPr>
          <p:nvPr>
            <p:ph type="pic" idx="5"/>
          </p:nvPr>
        </p:nvSpPr>
        <p:spPr>
          <a:xfrm>
            <a:off x="7130521" y="3166533"/>
            <a:ext cx="1384800" cy="138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446" name="Google Shape;446;p73"/>
          <p:cNvCxnSpPr/>
          <p:nvPr/>
        </p:nvCxnSpPr>
        <p:spPr>
          <a:xfrm rot="10800000">
            <a:off x="3729060" y="1030999"/>
            <a:ext cx="270000" cy="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7" name="Google Shape;447;p73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73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Detail 4">
  <p:cSld name="Project Detail 4">
    <p:bg>
      <p:bgPr>
        <a:solidFill>
          <a:schemeClr val="dk1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4"/>
          <p:cNvSpPr>
            <a:spLocks noGrp="1"/>
          </p:cNvSpPr>
          <p:nvPr>
            <p:ph type="pic" idx="2"/>
          </p:nvPr>
        </p:nvSpPr>
        <p:spPr>
          <a:xfrm>
            <a:off x="4056613" y="1"/>
            <a:ext cx="2478600" cy="326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1" name="Google Shape;451;p74"/>
          <p:cNvSpPr>
            <a:spLocks noGrp="1"/>
          </p:cNvSpPr>
          <p:nvPr>
            <p:ph type="pic" idx="3"/>
          </p:nvPr>
        </p:nvSpPr>
        <p:spPr>
          <a:xfrm>
            <a:off x="6665400" y="1882758"/>
            <a:ext cx="2478600" cy="326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2" name="Google Shape;452;p74"/>
          <p:cNvSpPr>
            <a:spLocks noGrp="1"/>
          </p:cNvSpPr>
          <p:nvPr>
            <p:ph type="pic" idx="4"/>
          </p:nvPr>
        </p:nvSpPr>
        <p:spPr>
          <a:xfrm>
            <a:off x="4056613" y="3389711"/>
            <a:ext cx="2478600" cy="175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3" name="Google Shape;453;p74"/>
          <p:cNvSpPr>
            <a:spLocks noGrp="1"/>
          </p:cNvSpPr>
          <p:nvPr>
            <p:ph type="pic" idx="5"/>
          </p:nvPr>
        </p:nvSpPr>
        <p:spPr>
          <a:xfrm>
            <a:off x="6665400" y="3"/>
            <a:ext cx="2478600" cy="175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4" name="Google Shape;454;p74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74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rvices Price 1">
  <p:cSld name="Services Price 1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75"/>
          <p:cNvSpPr/>
          <p:nvPr/>
        </p:nvSpPr>
        <p:spPr>
          <a:xfrm>
            <a:off x="628649" y="1834418"/>
            <a:ext cx="2160000" cy="2489700"/>
          </a:xfrm>
          <a:prstGeom prst="rect">
            <a:avLst/>
          </a:prstGeom>
          <a:solidFill>
            <a:schemeClr val="lt1"/>
          </a:solidFill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58" name="Google Shape;458;p75"/>
          <p:cNvSpPr/>
          <p:nvPr/>
        </p:nvSpPr>
        <p:spPr>
          <a:xfrm>
            <a:off x="4369499" y="0"/>
            <a:ext cx="405000" cy="405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rPr>
              <a:t>K</a:t>
            </a:r>
            <a:endParaRPr sz="12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59" name="Google Shape;459;p75"/>
          <p:cNvSpPr/>
          <p:nvPr/>
        </p:nvSpPr>
        <p:spPr>
          <a:xfrm>
            <a:off x="3492001" y="1834418"/>
            <a:ext cx="2160000" cy="2489700"/>
          </a:xfrm>
          <a:prstGeom prst="rect">
            <a:avLst/>
          </a:prstGeom>
          <a:solidFill>
            <a:schemeClr val="dk1"/>
          </a:solidFill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0" name="Google Shape;460;p75"/>
          <p:cNvSpPr/>
          <p:nvPr/>
        </p:nvSpPr>
        <p:spPr>
          <a:xfrm>
            <a:off x="6355352" y="1834418"/>
            <a:ext cx="2160000" cy="2489700"/>
          </a:xfrm>
          <a:prstGeom prst="rect">
            <a:avLst/>
          </a:prstGeom>
          <a:solidFill>
            <a:schemeClr val="lt1"/>
          </a:solidFill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461" name="Google Shape;461;p75"/>
          <p:cNvCxnSpPr/>
          <p:nvPr/>
        </p:nvCxnSpPr>
        <p:spPr>
          <a:xfrm rot="10800000">
            <a:off x="4436999" y="1630839"/>
            <a:ext cx="270000" cy="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2" name="Google Shape;462;p75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75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rvices Price 2">
  <p:cSld name="Services Price 2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6"/>
          <p:cNvSpPr/>
          <p:nvPr/>
        </p:nvSpPr>
        <p:spPr>
          <a:xfrm>
            <a:off x="628649" y="1834418"/>
            <a:ext cx="1755000" cy="2489700"/>
          </a:xfrm>
          <a:prstGeom prst="rect">
            <a:avLst/>
          </a:prstGeom>
          <a:solidFill>
            <a:schemeClr val="lt1"/>
          </a:solidFill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466" name="Google Shape;466;p76"/>
          <p:cNvCxnSpPr/>
          <p:nvPr/>
        </p:nvCxnSpPr>
        <p:spPr>
          <a:xfrm rot="10800000">
            <a:off x="4436999" y="1630839"/>
            <a:ext cx="270000" cy="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7" name="Google Shape;467;p76"/>
          <p:cNvSpPr/>
          <p:nvPr/>
        </p:nvSpPr>
        <p:spPr>
          <a:xfrm>
            <a:off x="4369499" y="0"/>
            <a:ext cx="405000" cy="405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rPr>
              <a:t>K</a:t>
            </a:r>
            <a:endParaRPr sz="12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8" name="Google Shape;468;p76"/>
          <p:cNvSpPr/>
          <p:nvPr/>
        </p:nvSpPr>
        <p:spPr>
          <a:xfrm>
            <a:off x="6760349" y="1834418"/>
            <a:ext cx="1755000" cy="2489700"/>
          </a:xfrm>
          <a:prstGeom prst="rect">
            <a:avLst/>
          </a:prstGeom>
          <a:solidFill>
            <a:schemeClr val="lt1"/>
          </a:solidFill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9" name="Google Shape;469;p76"/>
          <p:cNvSpPr/>
          <p:nvPr/>
        </p:nvSpPr>
        <p:spPr>
          <a:xfrm>
            <a:off x="2672549" y="1834418"/>
            <a:ext cx="1755000" cy="2489700"/>
          </a:xfrm>
          <a:prstGeom prst="rect">
            <a:avLst/>
          </a:prstGeom>
          <a:solidFill>
            <a:schemeClr val="lt1"/>
          </a:solidFill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70" name="Google Shape;470;p76"/>
          <p:cNvSpPr/>
          <p:nvPr/>
        </p:nvSpPr>
        <p:spPr>
          <a:xfrm>
            <a:off x="4716449" y="1834418"/>
            <a:ext cx="1755000" cy="2489700"/>
          </a:xfrm>
          <a:prstGeom prst="rect">
            <a:avLst/>
          </a:prstGeom>
          <a:solidFill>
            <a:schemeClr val="dk1"/>
          </a:solidFill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71" name="Google Shape;471;p76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76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1">
  <p:cSld name="Timeline 1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4" name="Google Shape;474;p77"/>
          <p:cNvCxnSpPr/>
          <p:nvPr/>
        </p:nvCxnSpPr>
        <p:spPr>
          <a:xfrm rot="10800000">
            <a:off x="4436999" y="1630839"/>
            <a:ext cx="270000" cy="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5" name="Google Shape;475;p77"/>
          <p:cNvSpPr/>
          <p:nvPr/>
        </p:nvSpPr>
        <p:spPr>
          <a:xfrm>
            <a:off x="4369499" y="0"/>
            <a:ext cx="405000" cy="405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rPr>
              <a:t>K</a:t>
            </a:r>
            <a:endParaRPr sz="12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476" name="Google Shape;476;p77"/>
          <p:cNvCxnSpPr/>
          <p:nvPr/>
        </p:nvCxnSpPr>
        <p:spPr>
          <a:xfrm>
            <a:off x="4572000" y="2312999"/>
            <a:ext cx="0" cy="283050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7" name="Google Shape;477;p77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77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2">
  <p:cSld name="Timeline 2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0" name="Google Shape;480;p78"/>
          <p:cNvCxnSpPr/>
          <p:nvPr/>
        </p:nvCxnSpPr>
        <p:spPr>
          <a:xfrm>
            <a:off x="4572000" y="3"/>
            <a:ext cx="0" cy="514350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1" name="Google Shape;481;p78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78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3">
  <p:cSld name="Timeline 3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4" name="Google Shape;484;p79"/>
          <p:cNvCxnSpPr/>
          <p:nvPr/>
        </p:nvCxnSpPr>
        <p:spPr>
          <a:xfrm>
            <a:off x="4572000" y="3"/>
            <a:ext cx="0" cy="432780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5" name="Google Shape;485;p79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79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 1">
  <p:cSld name="Device Mockup 1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oogle Shape;488;p80"/>
          <p:cNvGrpSpPr/>
          <p:nvPr/>
        </p:nvGrpSpPr>
        <p:grpSpPr>
          <a:xfrm>
            <a:off x="4613911" y="1056912"/>
            <a:ext cx="3901500" cy="3029675"/>
            <a:chOff x="6151881" y="1409216"/>
            <a:chExt cx="5202000" cy="4039567"/>
          </a:xfrm>
        </p:grpSpPr>
        <p:sp>
          <p:nvSpPr>
            <p:cNvPr id="489" name="Google Shape;489;p80"/>
            <p:cNvSpPr/>
            <p:nvPr/>
          </p:nvSpPr>
          <p:spPr>
            <a:xfrm>
              <a:off x="8077396" y="4765875"/>
              <a:ext cx="1356000" cy="682800"/>
            </a:xfrm>
            <a:prstGeom prst="trapezoid">
              <a:avLst>
                <a:gd name="adj" fmla="val 1822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90" name="Google Shape;490;p80"/>
            <p:cNvSpPr/>
            <p:nvPr/>
          </p:nvSpPr>
          <p:spPr>
            <a:xfrm>
              <a:off x="8077396" y="4765875"/>
              <a:ext cx="1269622" cy="682908"/>
            </a:xfrm>
            <a:custGeom>
              <a:avLst/>
              <a:gdLst/>
              <a:ahLst/>
              <a:cxnLst/>
              <a:rect l="l" t="t" r="r" b="b"/>
              <a:pathLst>
                <a:path w="1269622" h="682908" extrusionOk="0">
                  <a:moveTo>
                    <a:pt x="124426" y="0"/>
                  </a:moveTo>
                  <a:lnTo>
                    <a:pt x="1231546" y="0"/>
                  </a:lnTo>
                  <a:lnTo>
                    <a:pt x="1269622" y="208981"/>
                  </a:lnTo>
                  <a:lnTo>
                    <a:pt x="210979" y="682908"/>
                  </a:lnTo>
                  <a:lnTo>
                    <a:pt x="0" y="6829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91" name="Google Shape;491;p80"/>
            <p:cNvSpPr/>
            <p:nvPr/>
          </p:nvSpPr>
          <p:spPr>
            <a:xfrm>
              <a:off x="6151881" y="1409216"/>
              <a:ext cx="5202000" cy="3356700"/>
            </a:xfrm>
            <a:prstGeom prst="roundRect">
              <a:avLst>
                <a:gd name="adj" fmla="val 597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92" name="Google Shape;492;p80"/>
            <p:cNvSpPr/>
            <p:nvPr/>
          </p:nvSpPr>
          <p:spPr>
            <a:xfrm>
              <a:off x="6151881" y="1409216"/>
              <a:ext cx="5202000" cy="2778000"/>
            </a:xfrm>
            <a:prstGeom prst="round2SameRect">
              <a:avLst>
                <a:gd name="adj1" fmla="val 7084"/>
                <a:gd name="adj2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cxnSp>
          <p:nvCxnSpPr>
            <p:cNvPr id="493" name="Google Shape;493;p80"/>
            <p:cNvCxnSpPr/>
            <p:nvPr/>
          </p:nvCxnSpPr>
          <p:spPr>
            <a:xfrm>
              <a:off x="7890527" y="5448783"/>
              <a:ext cx="1724700" cy="0"/>
            </a:xfrm>
            <a:prstGeom prst="straightConnector1">
              <a:avLst/>
            </a:prstGeom>
            <a:noFill/>
            <a:ln w="88900" cap="rnd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94" name="Google Shape;494;p80"/>
          <p:cNvSpPr/>
          <p:nvPr/>
        </p:nvSpPr>
        <p:spPr>
          <a:xfrm>
            <a:off x="1" y="1"/>
            <a:ext cx="39852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95" name="Google Shape;495;p80"/>
          <p:cNvSpPr>
            <a:spLocks noGrp="1"/>
          </p:cNvSpPr>
          <p:nvPr>
            <p:ph type="pic" idx="2"/>
          </p:nvPr>
        </p:nvSpPr>
        <p:spPr>
          <a:xfrm>
            <a:off x="4781279" y="1206662"/>
            <a:ext cx="3570600" cy="177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6" name="Google Shape;496;p80"/>
          <p:cNvSpPr/>
          <p:nvPr/>
        </p:nvSpPr>
        <p:spPr>
          <a:xfrm>
            <a:off x="628649" y="0"/>
            <a:ext cx="405000" cy="40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rPr>
              <a:t>K</a:t>
            </a:r>
            <a:endParaRPr sz="12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497" name="Google Shape;497;p80"/>
          <p:cNvCxnSpPr/>
          <p:nvPr/>
        </p:nvCxnSpPr>
        <p:spPr>
          <a:xfrm rot="10800000">
            <a:off x="628562" y="2089759"/>
            <a:ext cx="33567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98" name="Google Shape;498;p80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80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 2">
  <p:cSld name="Device Mockup 2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81"/>
          <p:cNvSpPr/>
          <p:nvPr/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02" name="Google Shape;502;p81"/>
          <p:cNvSpPr/>
          <p:nvPr/>
        </p:nvSpPr>
        <p:spPr>
          <a:xfrm>
            <a:off x="628649" y="0"/>
            <a:ext cx="405000" cy="405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rPr>
              <a:t>K</a:t>
            </a:r>
            <a:endParaRPr sz="12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03" name="Google Shape;503;p81"/>
          <p:cNvCxnSpPr/>
          <p:nvPr/>
        </p:nvCxnSpPr>
        <p:spPr>
          <a:xfrm rot="10800000">
            <a:off x="628800" y="2210719"/>
            <a:ext cx="3943200" cy="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504" name="Google Shape;504;p81"/>
          <p:cNvGrpSpPr/>
          <p:nvPr/>
        </p:nvGrpSpPr>
        <p:grpSpPr>
          <a:xfrm>
            <a:off x="5824823" y="404541"/>
            <a:ext cx="2065970" cy="4334392"/>
            <a:chOff x="10099725" y="2296484"/>
            <a:chExt cx="1794000" cy="3763800"/>
          </a:xfrm>
        </p:grpSpPr>
        <p:sp>
          <p:nvSpPr>
            <p:cNvPr id="505" name="Google Shape;505;p81"/>
            <p:cNvSpPr/>
            <p:nvPr/>
          </p:nvSpPr>
          <p:spPr>
            <a:xfrm>
              <a:off x="10099725" y="2296484"/>
              <a:ext cx="1794000" cy="3763800"/>
            </a:xfrm>
            <a:prstGeom prst="roundRect">
              <a:avLst>
                <a:gd name="adj" fmla="val 13839"/>
              </a:avLst>
            </a:prstGeom>
            <a:gradFill>
              <a:gsLst>
                <a:gs pos="0">
                  <a:srgbClr val="FFFFFF"/>
                </a:gs>
                <a:gs pos="35000">
                  <a:srgbClr val="FFFFFF"/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06" name="Google Shape;506;p81"/>
            <p:cNvSpPr/>
            <p:nvPr/>
          </p:nvSpPr>
          <p:spPr>
            <a:xfrm>
              <a:off x="10861805" y="5683169"/>
              <a:ext cx="270000" cy="270000"/>
            </a:xfrm>
            <a:prstGeom prst="ellipse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cxnSp>
          <p:nvCxnSpPr>
            <p:cNvPr id="507" name="Google Shape;507;p81"/>
            <p:cNvCxnSpPr/>
            <p:nvPr/>
          </p:nvCxnSpPr>
          <p:spPr>
            <a:xfrm rot="10800000">
              <a:off x="10863413" y="2526256"/>
              <a:ext cx="266700" cy="0"/>
            </a:xfrm>
            <a:prstGeom prst="straightConnector1">
              <a:avLst/>
            </a:prstGeom>
            <a:noFill/>
            <a:ln w="50800" cap="rnd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08" name="Google Shape;508;p81"/>
            <p:cNvSpPr/>
            <p:nvPr/>
          </p:nvSpPr>
          <p:spPr>
            <a:xfrm>
              <a:off x="10686219" y="2490256"/>
              <a:ext cx="72000" cy="72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509" name="Google Shape;509;p81"/>
          <p:cNvSpPr>
            <a:spLocks noGrp="1"/>
          </p:cNvSpPr>
          <p:nvPr>
            <p:ph type="pic" idx="2"/>
          </p:nvPr>
        </p:nvSpPr>
        <p:spPr>
          <a:xfrm>
            <a:off x="5929995" y="935952"/>
            <a:ext cx="1856100" cy="327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0" name="Google Shape;510;p81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81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 3">
  <p:cSld name="Device Mockup 3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3" name="Google Shape;513;p82"/>
          <p:cNvCxnSpPr/>
          <p:nvPr/>
        </p:nvCxnSpPr>
        <p:spPr>
          <a:xfrm rot="10800000">
            <a:off x="628706" y="2982476"/>
            <a:ext cx="2974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514" name="Google Shape;514;p82"/>
          <p:cNvGrpSpPr/>
          <p:nvPr/>
        </p:nvGrpSpPr>
        <p:grpSpPr>
          <a:xfrm>
            <a:off x="3817181" y="1349001"/>
            <a:ext cx="1508933" cy="3165732"/>
            <a:chOff x="10099725" y="2296484"/>
            <a:chExt cx="1794000" cy="3763800"/>
          </a:xfrm>
        </p:grpSpPr>
        <p:sp>
          <p:nvSpPr>
            <p:cNvPr id="515" name="Google Shape;515;p82"/>
            <p:cNvSpPr/>
            <p:nvPr/>
          </p:nvSpPr>
          <p:spPr>
            <a:xfrm>
              <a:off x="10099725" y="2296484"/>
              <a:ext cx="1794000" cy="3763800"/>
            </a:xfrm>
            <a:prstGeom prst="roundRect">
              <a:avLst>
                <a:gd name="adj" fmla="val 1383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16" name="Google Shape;516;p82"/>
            <p:cNvSpPr/>
            <p:nvPr/>
          </p:nvSpPr>
          <p:spPr>
            <a:xfrm>
              <a:off x="10861805" y="5683169"/>
              <a:ext cx="270000" cy="270000"/>
            </a:xfrm>
            <a:prstGeom prst="ellipse">
              <a:avLst/>
            </a:prstGeom>
            <a:noFill/>
            <a:ln w="254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cxnSp>
          <p:nvCxnSpPr>
            <p:cNvPr id="517" name="Google Shape;517;p82"/>
            <p:cNvCxnSpPr/>
            <p:nvPr/>
          </p:nvCxnSpPr>
          <p:spPr>
            <a:xfrm rot="10800000">
              <a:off x="10863413" y="2531181"/>
              <a:ext cx="266700" cy="0"/>
            </a:xfrm>
            <a:prstGeom prst="straightConnector1">
              <a:avLst/>
            </a:prstGeom>
            <a:noFill/>
            <a:ln w="38100" cap="rnd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18" name="Google Shape;518;p82"/>
            <p:cNvSpPr/>
            <p:nvPr/>
          </p:nvSpPr>
          <p:spPr>
            <a:xfrm>
              <a:off x="10686219" y="2490256"/>
              <a:ext cx="72000" cy="72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519" name="Google Shape;519;p82"/>
          <p:cNvSpPr>
            <a:spLocks noGrp="1"/>
          </p:cNvSpPr>
          <p:nvPr>
            <p:ph type="pic" idx="2"/>
          </p:nvPr>
        </p:nvSpPr>
        <p:spPr>
          <a:xfrm>
            <a:off x="3894193" y="1737185"/>
            <a:ext cx="1355700" cy="238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0" name="Google Shape;520;p82"/>
          <p:cNvSpPr/>
          <p:nvPr/>
        </p:nvSpPr>
        <p:spPr>
          <a:xfrm>
            <a:off x="4369499" y="0"/>
            <a:ext cx="405000" cy="405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rPr>
              <a:t>K</a:t>
            </a:r>
            <a:endParaRPr sz="12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21" name="Google Shape;521;p82"/>
          <p:cNvCxnSpPr/>
          <p:nvPr/>
        </p:nvCxnSpPr>
        <p:spPr>
          <a:xfrm rot="10800000">
            <a:off x="3602906" y="1388650"/>
            <a:ext cx="0" cy="3165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2" name="Google Shape;522;p82"/>
          <p:cNvCxnSpPr/>
          <p:nvPr/>
        </p:nvCxnSpPr>
        <p:spPr>
          <a:xfrm rot="10800000">
            <a:off x="5541377" y="1388650"/>
            <a:ext cx="0" cy="3165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3" name="Google Shape;523;p82"/>
          <p:cNvCxnSpPr/>
          <p:nvPr/>
        </p:nvCxnSpPr>
        <p:spPr>
          <a:xfrm rot="10800000">
            <a:off x="5541434" y="2982476"/>
            <a:ext cx="2974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4" name="Google Shape;524;p82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82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 4">
  <p:cSld name="Device Mockup 4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7" name="Google Shape;527;p83"/>
          <p:cNvCxnSpPr/>
          <p:nvPr/>
        </p:nvCxnSpPr>
        <p:spPr>
          <a:xfrm rot="10800000">
            <a:off x="628511" y="3051774"/>
            <a:ext cx="24861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528" name="Google Shape;528;p83"/>
          <p:cNvGrpSpPr/>
          <p:nvPr/>
        </p:nvGrpSpPr>
        <p:grpSpPr>
          <a:xfrm>
            <a:off x="3440294" y="1349001"/>
            <a:ext cx="2262895" cy="3165732"/>
            <a:chOff x="9651636" y="2296484"/>
            <a:chExt cx="2690400" cy="3763800"/>
          </a:xfrm>
        </p:grpSpPr>
        <p:sp>
          <p:nvSpPr>
            <p:cNvPr id="529" name="Google Shape;529;p83"/>
            <p:cNvSpPr/>
            <p:nvPr/>
          </p:nvSpPr>
          <p:spPr>
            <a:xfrm>
              <a:off x="9651636" y="2296484"/>
              <a:ext cx="2690400" cy="3763800"/>
            </a:xfrm>
            <a:prstGeom prst="roundRect">
              <a:avLst>
                <a:gd name="adj" fmla="val 4248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30" name="Google Shape;530;p83"/>
            <p:cNvSpPr/>
            <p:nvPr/>
          </p:nvSpPr>
          <p:spPr>
            <a:xfrm>
              <a:off x="10932725" y="5858982"/>
              <a:ext cx="128100" cy="1281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31" name="Google Shape;531;p83"/>
            <p:cNvSpPr/>
            <p:nvPr/>
          </p:nvSpPr>
          <p:spPr>
            <a:xfrm>
              <a:off x="10960762" y="2399664"/>
              <a:ext cx="57900" cy="57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532" name="Google Shape;532;p83"/>
          <p:cNvSpPr>
            <a:spLocks noGrp="1"/>
          </p:cNvSpPr>
          <p:nvPr>
            <p:ph type="pic" idx="2"/>
          </p:nvPr>
        </p:nvSpPr>
        <p:spPr>
          <a:xfrm>
            <a:off x="3548063" y="1561718"/>
            <a:ext cx="2047800" cy="2721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3" name="Google Shape;533;p83"/>
          <p:cNvSpPr/>
          <p:nvPr/>
        </p:nvSpPr>
        <p:spPr>
          <a:xfrm>
            <a:off x="4369499" y="0"/>
            <a:ext cx="405000" cy="405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rPr>
              <a:t>K</a:t>
            </a:r>
            <a:endParaRPr sz="12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34" name="Google Shape;534;p83"/>
          <p:cNvCxnSpPr/>
          <p:nvPr/>
        </p:nvCxnSpPr>
        <p:spPr>
          <a:xfrm rot="10800000">
            <a:off x="6029389" y="1388650"/>
            <a:ext cx="0" cy="3165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5" name="Google Shape;535;p83"/>
          <p:cNvCxnSpPr/>
          <p:nvPr/>
        </p:nvCxnSpPr>
        <p:spPr>
          <a:xfrm rot="10800000">
            <a:off x="6029534" y="3050836"/>
            <a:ext cx="24861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6" name="Google Shape;536;p83"/>
          <p:cNvCxnSpPr/>
          <p:nvPr/>
        </p:nvCxnSpPr>
        <p:spPr>
          <a:xfrm rot="10800000">
            <a:off x="3114611" y="1388650"/>
            <a:ext cx="0" cy="3165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37" name="Google Shape;537;p83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83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 5">
  <p:cSld name="Device Mockup 5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hape 65"/>
          <p:cNvGrpSpPr/>
          <p:nvPr userDrawn="1"/>
        </p:nvGrpSpPr>
        <p:grpSpPr>
          <a:xfrm>
            <a:off x="0" y="4676100"/>
            <a:ext cx="9144000" cy="467400"/>
            <a:chOff x="24285" y="0"/>
            <a:chExt cx="9144000" cy="467400"/>
          </a:xfrm>
        </p:grpSpPr>
        <p:sp>
          <p:nvSpPr>
            <p:cNvPr id="18" name="Shape 66"/>
            <p:cNvSpPr/>
            <p:nvPr/>
          </p:nvSpPr>
          <p:spPr>
            <a:xfrm>
              <a:off x="24285" y="0"/>
              <a:ext cx="9144000" cy="467400"/>
            </a:xfrm>
            <a:prstGeom prst="rect">
              <a:avLst/>
            </a:prstGeom>
            <a:solidFill>
              <a:srgbClr val="181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" name="Shape 6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39730" y="7431"/>
              <a:ext cx="821436" cy="4526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1" name="Google Shape;541;p84"/>
          <p:cNvSpPr/>
          <p:nvPr/>
        </p:nvSpPr>
        <p:spPr>
          <a:xfrm>
            <a:off x="4369499" y="0"/>
            <a:ext cx="405000" cy="405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rPr>
              <a:t>K</a:t>
            </a:r>
            <a:endParaRPr sz="12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42" name="Google Shape;542;p84"/>
          <p:cNvCxnSpPr/>
          <p:nvPr/>
        </p:nvCxnSpPr>
        <p:spPr>
          <a:xfrm rot="10800000">
            <a:off x="6705734" y="2829662"/>
            <a:ext cx="1809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3" name="Google Shape;543;p84"/>
          <p:cNvCxnSpPr/>
          <p:nvPr/>
        </p:nvCxnSpPr>
        <p:spPr>
          <a:xfrm rot="10800000">
            <a:off x="628571" y="2823844"/>
            <a:ext cx="1809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544" name="Google Shape;544;p84"/>
          <p:cNvGrpSpPr/>
          <p:nvPr/>
        </p:nvGrpSpPr>
        <p:grpSpPr>
          <a:xfrm>
            <a:off x="2462684" y="1805324"/>
            <a:ext cx="4213204" cy="2459999"/>
            <a:chOff x="3283578" y="2395523"/>
            <a:chExt cx="5617606" cy="3279998"/>
          </a:xfrm>
        </p:grpSpPr>
        <p:sp>
          <p:nvSpPr>
            <p:cNvPr id="545" name="Google Shape;545;p84"/>
            <p:cNvSpPr/>
            <p:nvPr/>
          </p:nvSpPr>
          <p:spPr>
            <a:xfrm>
              <a:off x="3783145" y="2395523"/>
              <a:ext cx="4618500" cy="3198600"/>
            </a:xfrm>
            <a:prstGeom prst="roundRect">
              <a:avLst>
                <a:gd name="adj" fmla="val 5977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46" name="Google Shape;546;p84"/>
            <p:cNvSpPr/>
            <p:nvPr/>
          </p:nvSpPr>
          <p:spPr>
            <a:xfrm>
              <a:off x="3283578" y="5495452"/>
              <a:ext cx="5617500" cy="98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47" name="Google Shape;547;p84"/>
            <p:cNvSpPr/>
            <p:nvPr/>
          </p:nvSpPr>
          <p:spPr>
            <a:xfrm>
              <a:off x="3283581" y="5593976"/>
              <a:ext cx="5617603" cy="81545"/>
            </a:xfrm>
            <a:custGeom>
              <a:avLst/>
              <a:gdLst/>
              <a:ahLst/>
              <a:cxnLst/>
              <a:rect l="l" t="t" r="r" b="b"/>
              <a:pathLst>
                <a:path w="5617603" h="69846" extrusionOk="0">
                  <a:moveTo>
                    <a:pt x="0" y="0"/>
                  </a:moveTo>
                  <a:lnTo>
                    <a:pt x="5617603" y="0"/>
                  </a:lnTo>
                  <a:lnTo>
                    <a:pt x="5605544" y="17886"/>
                  </a:lnTo>
                  <a:cubicBezTo>
                    <a:pt x="5573440" y="49990"/>
                    <a:pt x="5529089" y="69846"/>
                    <a:pt x="5480100" y="69846"/>
                  </a:cubicBezTo>
                  <a:lnTo>
                    <a:pt x="137502" y="69845"/>
                  </a:lnTo>
                  <a:cubicBezTo>
                    <a:pt x="88513" y="69845"/>
                    <a:pt x="44162" y="49989"/>
                    <a:pt x="12058" y="178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48" name="Google Shape;548;p84"/>
            <p:cNvSpPr/>
            <p:nvPr/>
          </p:nvSpPr>
          <p:spPr>
            <a:xfrm>
              <a:off x="5689465" y="5495452"/>
              <a:ext cx="805830" cy="72197"/>
            </a:xfrm>
            <a:custGeom>
              <a:avLst/>
              <a:gdLst/>
              <a:ahLst/>
              <a:cxnLst/>
              <a:rect l="l" t="t" r="r" b="b"/>
              <a:pathLst>
                <a:path w="805830" h="72197" extrusionOk="0">
                  <a:moveTo>
                    <a:pt x="0" y="0"/>
                  </a:moveTo>
                  <a:lnTo>
                    <a:pt x="805830" y="0"/>
                  </a:lnTo>
                  <a:lnTo>
                    <a:pt x="782780" y="34188"/>
                  </a:lnTo>
                  <a:cubicBezTo>
                    <a:pt x="759296" y="57672"/>
                    <a:pt x="726853" y="72197"/>
                    <a:pt x="691017" y="72197"/>
                  </a:cubicBezTo>
                  <a:lnTo>
                    <a:pt x="114812" y="72196"/>
                  </a:lnTo>
                  <a:cubicBezTo>
                    <a:pt x="78977" y="72196"/>
                    <a:pt x="46534" y="57671"/>
                    <a:pt x="23050" y="341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49" name="Google Shape;549;p84"/>
            <p:cNvSpPr/>
            <p:nvPr/>
          </p:nvSpPr>
          <p:spPr>
            <a:xfrm>
              <a:off x="6056380" y="2483421"/>
              <a:ext cx="72000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550" name="Google Shape;550;p84"/>
          <p:cNvSpPr>
            <a:spLocks noGrp="1"/>
          </p:cNvSpPr>
          <p:nvPr>
            <p:ph type="pic" idx="2"/>
          </p:nvPr>
        </p:nvSpPr>
        <p:spPr>
          <a:xfrm>
            <a:off x="2950371" y="1988813"/>
            <a:ext cx="3237900" cy="201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51" name="Google Shape;551;p84"/>
          <p:cNvCxnSpPr/>
          <p:nvPr/>
        </p:nvCxnSpPr>
        <p:spPr>
          <a:xfrm rot="10800000">
            <a:off x="4436999" y="1578752"/>
            <a:ext cx="270000" cy="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53" name="Google Shape;553;p84"/>
          <p:cNvSpPr txBox="1">
            <a:spLocks noGrp="1"/>
          </p:cNvSpPr>
          <p:nvPr>
            <p:ph type="sldNum" idx="12"/>
          </p:nvPr>
        </p:nvSpPr>
        <p:spPr>
          <a:xfrm>
            <a:off x="5448118" y="4772850"/>
            <a:ext cx="3531459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050" b="1" i="0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r>
              <a:rPr lang="en-AU" dirty="0"/>
              <a:t>Global Peace Index 2019</a:t>
            </a:r>
          </a:p>
        </p:txBody>
      </p:sp>
      <p:pic>
        <p:nvPicPr>
          <p:cNvPr id="21" name="Google Shape;2321;p334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9028" y="186322"/>
            <a:ext cx="700549" cy="584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 6">
  <p:cSld name="Device Mockup 6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55;p85"/>
          <p:cNvGrpSpPr/>
          <p:nvPr/>
        </p:nvGrpSpPr>
        <p:grpSpPr>
          <a:xfrm>
            <a:off x="4486208" y="643559"/>
            <a:ext cx="1869143" cy="3488390"/>
            <a:chOff x="5981610" y="858078"/>
            <a:chExt cx="2492190" cy="4651187"/>
          </a:xfrm>
        </p:grpSpPr>
        <p:sp>
          <p:nvSpPr>
            <p:cNvPr id="556" name="Google Shape;556;p85"/>
            <p:cNvSpPr/>
            <p:nvPr/>
          </p:nvSpPr>
          <p:spPr>
            <a:xfrm>
              <a:off x="8356027" y="3319764"/>
              <a:ext cx="89181" cy="597421"/>
            </a:xfrm>
            <a:custGeom>
              <a:avLst/>
              <a:gdLst/>
              <a:ahLst/>
              <a:cxnLst/>
              <a:rect l="l" t="t" r="r" b="b"/>
              <a:pathLst>
                <a:path w="229" h="2816" extrusionOk="0">
                  <a:moveTo>
                    <a:pt x="228" y="2739"/>
                  </a:moveTo>
                  <a:lnTo>
                    <a:pt x="228" y="2739"/>
                  </a:lnTo>
                  <a:cubicBezTo>
                    <a:pt x="228" y="2778"/>
                    <a:pt x="189" y="2815"/>
                    <a:pt x="113" y="2815"/>
                  </a:cubicBezTo>
                  <a:cubicBezTo>
                    <a:pt x="57" y="2815"/>
                    <a:pt x="0" y="2778"/>
                    <a:pt x="0" y="2739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38"/>
                    <a:pt x="57" y="0"/>
                    <a:pt x="113" y="0"/>
                  </a:cubicBezTo>
                  <a:cubicBezTo>
                    <a:pt x="189" y="0"/>
                    <a:pt x="228" y="38"/>
                    <a:pt x="228" y="76"/>
                  </a:cubicBezTo>
                  <a:lnTo>
                    <a:pt x="228" y="2739"/>
                  </a:lnTo>
                </a:path>
              </a:pathLst>
            </a:custGeom>
            <a:gradFill>
              <a:gsLst>
                <a:gs pos="0">
                  <a:schemeClr val="dk1"/>
                </a:gs>
                <a:gs pos="46000">
                  <a:schemeClr val="accent2"/>
                </a:gs>
                <a:gs pos="100000">
                  <a:schemeClr val="accent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57" name="Google Shape;557;p85"/>
            <p:cNvSpPr/>
            <p:nvPr/>
          </p:nvSpPr>
          <p:spPr>
            <a:xfrm>
              <a:off x="8305580" y="2457581"/>
              <a:ext cx="168221" cy="514706"/>
            </a:xfrm>
            <a:custGeom>
              <a:avLst/>
              <a:gdLst/>
              <a:ahLst/>
              <a:cxnLst/>
              <a:rect l="l" t="t" r="r" b="b"/>
              <a:pathLst>
                <a:path w="590" h="1808" extrusionOk="0">
                  <a:moveTo>
                    <a:pt x="589" y="1560"/>
                  </a:moveTo>
                  <a:lnTo>
                    <a:pt x="589" y="1560"/>
                  </a:lnTo>
                  <a:cubicBezTo>
                    <a:pt x="589" y="1693"/>
                    <a:pt x="456" y="1807"/>
                    <a:pt x="285" y="1807"/>
                  </a:cubicBezTo>
                  <a:cubicBezTo>
                    <a:pt x="133" y="1807"/>
                    <a:pt x="0" y="1693"/>
                    <a:pt x="0" y="1560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114"/>
                    <a:pt x="133" y="0"/>
                    <a:pt x="285" y="0"/>
                  </a:cubicBezTo>
                  <a:cubicBezTo>
                    <a:pt x="456" y="0"/>
                    <a:pt x="589" y="114"/>
                    <a:pt x="589" y="267"/>
                  </a:cubicBezTo>
                  <a:lnTo>
                    <a:pt x="589" y="1560"/>
                  </a:lnTo>
                </a:path>
              </a:pathLst>
            </a:custGeom>
            <a:gradFill>
              <a:gsLst>
                <a:gs pos="0">
                  <a:schemeClr val="dk1"/>
                </a:gs>
                <a:gs pos="46000">
                  <a:schemeClr val="accent2"/>
                </a:gs>
                <a:gs pos="100000">
                  <a:schemeClr val="accent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58" name="Google Shape;558;p85"/>
            <p:cNvSpPr/>
            <p:nvPr/>
          </p:nvSpPr>
          <p:spPr>
            <a:xfrm>
              <a:off x="6229322" y="4572753"/>
              <a:ext cx="1895632" cy="936512"/>
            </a:xfrm>
            <a:custGeom>
              <a:avLst/>
              <a:gdLst/>
              <a:ahLst/>
              <a:cxnLst/>
              <a:rect l="l" t="t" r="r" b="b"/>
              <a:pathLst>
                <a:path w="6658" h="3291" extrusionOk="0">
                  <a:moveTo>
                    <a:pt x="6657" y="0"/>
                  </a:moveTo>
                  <a:lnTo>
                    <a:pt x="6657" y="0"/>
                  </a:lnTo>
                  <a:cubicBezTo>
                    <a:pt x="3291" y="38"/>
                    <a:pt x="3291" y="38"/>
                    <a:pt x="3291" y="38"/>
                  </a:cubicBezTo>
                  <a:lnTo>
                    <a:pt x="3291" y="38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52" y="494"/>
                    <a:pt x="552" y="1331"/>
                  </a:cubicBezTo>
                  <a:cubicBezTo>
                    <a:pt x="552" y="1788"/>
                    <a:pt x="495" y="2758"/>
                    <a:pt x="1180" y="3043"/>
                  </a:cubicBezTo>
                  <a:cubicBezTo>
                    <a:pt x="1674" y="3252"/>
                    <a:pt x="1978" y="3290"/>
                    <a:pt x="3329" y="3290"/>
                  </a:cubicBezTo>
                  <a:cubicBezTo>
                    <a:pt x="4679" y="3290"/>
                    <a:pt x="4963" y="3252"/>
                    <a:pt x="5477" y="3043"/>
                  </a:cubicBezTo>
                  <a:cubicBezTo>
                    <a:pt x="6143" y="2758"/>
                    <a:pt x="6086" y="1788"/>
                    <a:pt x="6086" y="1331"/>
                  </a:cubicBezTo>
                  <a:cubicBezTo>
                    <a:pt x="6086" y="494"/>
                    <a:pt x="6657" y="0"/>
                    <a:pt x="6657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59" name="Google Shape;559;p85"/>
            <p:cNvSpPr/>
            <p:nvPr/>
          </p:nvSpPr>
          <p:spPr>
            <a:xfrm>
              <a:off x="6229322" y="858078"/>
              <a:ext cx="1895632" cy="937767"/>
            </a:xfrm>
            <a:custGeom>
              <a:avLst/>
              <a:gdLst/>
              <a:ahLst/>
              <a:cxnLst/>
              <a:rect l="l" t="t" r="r" b="b"/>
              <a:pathLst>
                <a:path w="6658" h="3292" extrusionOk="0">
                  <a:moveTo>
                    <a:pt x="6657" y="3291"/>
                  </a:moveTo>
                  <a:lnTo>
                    <a:pt x="6657" y="3291"/>
                  </a:lnTo>
                  <a:cubicBezTo>
                    <a:pt x="3291" y="3253"/>
                    <a:pt x="3291" y="3253"/>
                    <a:pt x="3291" y="3253"/>
                  </a:cubicBezTo>
                  <a:lnTo>
                    <a:pt x="3291" y="3253"/>
                  </a:lnTo>
                  <a:cubicBezTo>
                    <a:pt x="0" y="3291"/>
                    <a:pt x="0" y="3291"/>
                    <a:pt x="0" y="3291"/>
                  </a:cubicBezTo>
                  <a:cubicBezTo>
                    <a:pt x="0" y="3291"/>
                    <a:pt x="552" y="2796"/>
                    <a:pt x="552" y="1940"/>
                  </a:cubicBezTo>
                  <a:cubicBezTo>
                    <a:pt x="552" y="1503"/>
                    <a:pt x="495" y="533"/>
                    <a:pt x="1180" y="247"/>
                  </a:cubicBezTo>
                  <a:cubicBezTo>
                    <a:pt x="1674" y="19"/>
                    <a:pt x="1978" y="0"/>
                    <a:pt x="3329" y="0"/>
                  </a:cubicBezTo>
                  <a:cubicBezTo>
                    <a:pt x="4679" y="0"/>
                    <a:pt x="4963" y="38"/>
                    <a:pt x="5477" y="247"/>
                  </a:cubicBezTo>
                  <a:cubicBezTo>
                    <a:pt x="6143" y="533"/>
                    <a:pt x="6086" y="1503"/>
                    <a:pt x="6086" y="1959"/>
                  </a:cubicBezTo>
                  <a:cubicBezTo>
                    <a:pt x="6086" y="2796"/>
                    <a:pt x="6657" y="3291"/>
                    <a:pt x="6657" y="329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60" name="Google Shape;560;p85"/>
            <p:cNvSpPr/>
            <p:nvPr/>
          </p:nvSpPr>
          <p:spPr>
            <a:xfrm>
              <a:off x="5981610" y="1769832"/>
              <a:ext cx="2407500" cy="2839500"/>
            </a:xfrm>
            <a:prstGeom prst="roundRect">
              <a:avLst>
                <a:gd name="adj" fmla="val 11920"/>
              </a:avLst>
            </a:prstGeom>
            <a:gradFill>
              <a:gsLst>
                <a:gs pos="0">
                  <a:srgbClr val="444444"/>
                </a:gs>
                <a:gs pos="23000">
                  <a:schemeClr val="accent2"/>
                </a:gs>
                <a:gs pos="69000">
                  <a:schemeClr val="accent4"/>
                </a:gs>
                <a:gs pos="97000">
                  <a:srgbClr val="353535"/>
                </a:gs>
                <a:gs pos="100000">
                  <a:srgbClr val="35353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61" name="Google Shape;561;p85"/>
            <p:cNvSpPr/>
            <p:nvPr/>
          </p:nvSpPr>
          <p:spPr>
            <a:xfrm>
              <a:off x="6099384" y="1893545"/>
              <a:ext cx="2172000" cy="2592000"/>
            </a:xfrm>
            <a:prstGeom prst="roundRect">
              <a:avLst>
                <a:gd name="adj" fmla="val 8751"/>
              </a:avLst>
            </a:prstGeom>
            <a:solidFill>
              <a:schemeClr val="dk1"/>
            </a:solidFill>
            <a:ln w="254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cxnSp>
        <p:nvCxnSpPr>
          <p:cNvPr id="563" name="Google Shape;563;p85"/>
          <p:cNvCxnSpPr/>
          <p:nvPr/>
        </p:nvCxnSpPr>
        <p:spPr>
          <a:xfrm rot="10800000">
            <a:off x="628508" y="2089759"/>
            <a:ext cx="3857700" cy="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4" name="Google Shape;564;p85"/>
          <p:cNvSpPr/>
          <p:nvPr/>
        </p:nvSpPr>
        <p:spPr>
          <a:xfrm>
            <a:off x="628649" y="0"/>
            <a:ext cx="405000" cy="405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rPr>
              <a:t>K</a:t>
            </a:r>
            <a:endParaRPr sz="12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65" name="Google Shape;565;p85"/>
          <p:cNvSpPr>
            <a:spLocks noGrp="1"/>
          </p:cNvSpPr>
          <p:nvPr>
            <p:ph type="pic" idx="2"/>
          </p:nvPr>
        </p:nvSpPr>
        <p:spPr>
          <a:xfrm>
            <a:off x="4677764" y="1511789"/>
            <a:ext cx="1431000" cy="1763100"/>
          </a:xfrm>
          <a:prstGeom prst="roundRect">
            <a:avLst>
              <a:gd name="adj" fmla="val 416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202500" tIns="202500" rIns="202500" bIns="202500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2362;p337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76736" y="4600272"/>
            <a:ext cx="560505" cy="46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321;p334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9028" y="186322"/>
            <a:ext cx="700549" cy="584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Shape 65"/>
          <p:cNvGrpSpPr/>
          <p:nvPr userDrawn="1"/>
        </p:nvGrpSpPr>
        <p:grpSpPr>
          <a:xfrm>
            <a:off x="2539" y="4676100"/>
            <a:ext cx="9144000" cy="467400"/>
            <a:chOff x="24285" y="0"/>
            <a:chExt cx="9144000" cy="467400"/>
          </a:xfrm>
        </p:grpSpPr>
        <p:sp>
          <p:nvSpPr>
            <p:cNvPr id="18" name="Shape 66"/>
            <p:cNvSpPr/>
            <p:nvPr/>
          </p:nvSpPr>
          <p:spPr>
            <a:xfrm>
              <a:off x="24285" y="0"/>
              <a:ext cx="9144000" cy="467400"/>
            </a:xfrm>
            <a:prstGeom prst="rect">
              <a:avLst/>
            </a:prstGeom>
            <a:solidFill>
              <a:srgbClr val="181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" name="Shape 6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39730" y="7431"/>
              <a:ext cx="821436" cy="4526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Google Shape;553;p84"/>
          <p:cNvSpPr txBox="1">
            <a:spLocks noGrp="1"/>
          </p:cNvSpPr>
          <p:nvPr>
            <p:ph type="sldNum" idx="12"/>
          </p:nvPr>
        </p:nvSpPr>
        <p:spPr>
          <a:xfrm>
            <a:off x="5448118" y="4772850"/>
            <a:ext cx="3531459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050" b="1" i="0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r>
              <a:rPr lang="en-AU" dirty="0"/>
              <a:t>Global Peace Index 2019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">
  <p:cSld name="Chart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321;p33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79028" y="186322"/>
            <a:ext cx="700549" cy="584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Shape 65"/>
          <p:cNvGrpSpPr/>
          <p:nvPr userDrawn="1"/>
        </p:nvGrpSpPr>
        <p:grpSpPr>
          <a:xfrm>
            <a:off x="0" y="4676100"/>
            <a:ext cx="9144000" cy="467400"/>
            <a:chOff x="24285" y="0"/>
            <a:chExt cx="9144000" cy="467400"/>
          </a:xfrm>
        </p:grpSpPr>
        <p:sp>
          <p:nvSpPr>
            <p:cNvPr id="7" name="Shape 66"/>
            <p:cNvSpPr/>
            <p:nvPr/>
          </p:nvSpPr>
          <p:spPr>
            <a:xfrm>
              <a:off x="24285" y="0"/>
              <a:ext cx="9144000" cy="467400"/>
            </a:xfrm>
            <a:prstGeom prst="rect">
              <a:avLst/>
            </a:prstGeom>
            <a:solidFill>
              <a:srgbClr val="181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" name="Shape 6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9730" y="7431"/>
              <a:ext cx="821436" cy="4526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Google Shape;553;p84"/>
          <p:cNvSpPr txBox="1">
            <a:spLocks noGrp="1"/>
          </p:cNvSpPr>
          <p:nvPr>
            <p:ph type="sldNum" idx="12"/>
          </p:nvPr>
        </p:nvSpPr>
        <p:spPr>
          <a:xfrm>
            <a:off x="5448118" y="4772850"/>
            <a:ext cx="3531459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050" b="1" i="0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r>
              <a:rPr lang="en-AU" dirty="0"/>
              <a:t>Global Peace Index 2019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Columns">
  <p:cSld name="Text Columns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2" name="Google Shape;572;p87"/>
          <p:cNvCxnSpPr/>
          <p:nvPr/>
        </p:nvCxnSpPr>
        <p:spPr>
          <a:xfrm rot="10800000">
            <a:off x="628650" y="1630839"/>
            <a:ext cx="270000" cy="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73" name="Google Shape;573;p87"/>
          <p:cNvSpPr/>
          <p:nvPr/>
        </p:nvSpPr>
        <p:spPr>
          <a:xfrm>
            <a:off x="628650" y="0"/>
            <a:ext cx="405000" cy="405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rPr>
              <a:t>K</a:t>
            </a:r>
            <a:endParaRPr sz="12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74" name="Google Shape;574;p87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87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/ End">
  <p:cSld name="Thank You / End">
    <p:bg>
      <p:bgPr>
        <a:solidFill>
          <a:schemeClr val="dk1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3" name="Google Shape;583;p89"/>
          <p:cNvCxnSpPr/>
          <p:nvPr/>
        </p:nvCxnSpPr>
        <p:spPr>
          <a:xfrm rot="10800000">
            <a:off x="628651" y="3561653"/>
            <a:ext cx="78867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4" name="Google Shape;584;p89"/>
          <p:cNvSpPr txBox="1"/>
          <p:nvPr/>
        </p:nvSpPr>
        <p:spPr>
          <a:xfrm>
            <a:off x="2845255" y="3"/>
            <a:ext cx="3453600" cy="358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70000" tIns="270000" rIns="270000" bIns="9450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Muli Black"/>
              <a:buNone/>
            </a:pPr>
            <a:endParaRPr sz="4100" b="1" i="0">
              <a:solidFill>
                <a:schemeClr val="dk1"/>
              </a:solidFill>
              <a:latin typeface="Muli Black"/>
              <a:ea typeface="Muli Black"/>
              <a:cs typeface="Muli Black"/>
              <a:sym typeface="Muli Black"/>
            </a:endParaRPr>
          </a:p>
        </p:txBody>
      </p:sp>
      <p:sp>
        <p:nvSpPr>
          <p:cNvPr id="585" name="Google Shape;585;p89"/>
          <p:cNvSpPr/>
          <p:nvPr/>
        </p:nvSpPr>
        <p:spPr>
          <a:xfrm>
            <a:off x="4369500" y="0"/>
            <a:ext cx="405000" cy="405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rPr>
              <a:t>K</a:t>
            </a:r>
            <a:endParaRPr sz="12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86" name="Google Shape;586;p89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cap="none">
                <a:solidFill>
                  <a:schemeClr val="accent4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xtras">
  <p:cSld name="Extras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8" name="Google Shape;588;p90"/>
          <p:cNvCxnSpPr/>
          <p:nvPr/>
        </p:nvCxnSpPr>
        <p:spPr>
          <a:xfrm rot="10800000">
            <a:off x="4437000" y="1271990"/>
            <a:ext cx="270000" cy="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9" name="Google Shape;589;p90"/>
          <p:cNvSpPr/>
          <p:nvPr/>
        </p:nvSpPr>
        <p:spPr>
          <a:xfrm>
            <a:off x="4369499" y="0"/>
            <a:ext cx="405000" cy="405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solidFill>
                  <a:schemeClr val="lt1"/>
                </a:solidFill>
                <a:latin typeface="Muli Black"/>
                <a:ea typeface="Muli Black"/>
                <a:cs typeface="Muli Black"/>
                <a:sym typeface="Muli Black"/>
              </a:rPr>
              <a:t>K</a:t>
            </a:r>
            <a:endParaRPr sz="1200" b="0" i="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90" name="Google Shape;590;p90"/>
          <p:cNvSpPr txBox="1"/>
          <p:nvPr/>
        </p:nvSpPr>
        <p:spPr>
          <a:xfrm>
            <a:off x="3492000" y="4768660"/>
            <a:ext cx="21600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i="0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rPr>
              <a:t>KELSEY</a:t>
            </a:r>
            <a:endParaRPr sz="700" b="1" i="0">
              <a:solidFill>
                <a:schemeClr val="dk1"/>
              </a:solidFill>
              <a:latin typeface="Muli Black"/>
              <a:ea typeface="Muli Black"/>
              <a:cs typeface="Muli Black"/>
              <a:sym typeface="Muli Black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blank, top branding">
  <p:cSld name="Layout blank, top branding">
    <p:bg>
      <p:bgRef idx="1001">
        <a:schemeClr val="bg1"/>
      </p:bgRef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244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66" Type="http://schemas.openxmlformats.org/officeDocument/2006/relationships/slideLayout" Target="../slideLayouts/slideLayout77.xml"/><Relationship Id="rId7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16.xml"/><Relationship Id="rId61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pic>
        <p:nvPicPr>
          <p:cNvPr id="5" name="Google Shape;2321;p334"/>
          <p:cNvPicPr preferRelativeResize="0"/>
          <p:nvPr userDrawn="1"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287265" y="4411161"/>
            <a:ext cx="700549" cy="58492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1" y="27384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uli Black"/>
              <a:buNone/>
              <a:defRPr sz="33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 ExtraBold"/>
                <a:ea typeface="Muli ExtraBold"/>
                <a:cs typeface="Muli ExtraBold"/>
                <a:sym typeface="Muli ExtraBold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6286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6457951" y="47223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marL="0" marR="0" lvl="1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marL="0" marR="0" lvl="2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marL="0" marR="0" lvl="3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marL="0" marR="0" lvl="4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marL="0" marR="0" lvl="5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marL="0" marR="0" lvl="6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marL="0" marR="0" lvl="7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marL="0" marR="0" lvl="8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dk1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  <p:sldLayoutId id="2147483711" r:id="rId50"/>
    <p:sldLayoutId id="2147483712" r:id="rId51"/>
    <p:sldLayoutId id="2147483713" r:id="rId52"/>
    <p:sldLayoutId id="2147483714" r:id="rId53"/>
    <p:sldLayoutId id="2147483715" r:id="rId54"/>
    <p:sldLayoutId id="2147483716" r:id="rId55"/>
    <p:sldLayoutId id="2147483717" r:id="rId56"/>
    <p:sldLayoutId id="2147483718" r:id="rId57"/>
    <p:sldLayoutId id="2147483719" r:id="rId58"/>
    <p:sldLayoutId id="2147483720" r:id="rId59"/>
    <p:sldLayoutId id="2147483721" r:id="rId60"/>
    <p:sldLayoutId id="2147483722" r:id="rId61"/>
    <p:sldLayoutId id="2147483723" r:id="rId62"/>
    <p:sldLayoutId id="2147483724" r:id="rId63"/>
    <p:sldLayoutId id="2147483725" r:id="rId64"/>
    <p:sldLayoutId id="2147483726" r:id="rId65"/>
    <p:sldLayoutId id="2147483727" r:id="rId66"/>
    <p:sldLayoutId id="2147483728" r:id="rId67"/>
    <p:sldLayoutId id="2147483729" r:id="rId68"/>
    <p:sldLayoutId id="2147483730" r:id="rId69"/>
    <p:sldLayoutId id="2147483731" r:id="rId70"/>
    <p:sldLayoutId id="2147483732" r:id="rId71"/>
    <p:sldLayoutId id="2147483734" r:id="rId72"/>
    <p:sldLayoutId id="2147483735" r:id="rId73"/>
    <p:sldLayoutId id="2147483736" r:id="rId74"/>
    <p:sldLayoutId id="2147483976" r:id="rId7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F4A109B-616E-884A-ADC9-9E260F53296C}"/>
              </a:ext>
            </a:extLst>
          </p:cNvPr>
          <p:cNvSpPr txBox="1"/>
          <p:nvPr/>
        </p:nvSpPr>
        <p:spPr>
          <a:xfrm>
            <a:off x="5321238" y="416992"/>
            <a:ext cx="4223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Serge </a:t>
            </a:r>
            <a:r>
              <a:rPr lang="fr-FR" sz="2000" b="1" dirty="0" err="1">
                <a:solidFill>
                  <a:schemeClr val="bg1"/>
                </a:solidFill>
              </a:rPr>
              <a:t>Stroobants</a:t>
            </a:r>
            <a:br>
              <a:rPr lang="fr-FR" sz="2000" b="1" dirty="0">
                <a:solidFill>
                  <a:schemeClr val="bg1"/>
                </a:solidFill>
              </a:rPr>
            </a:br>
            <a:r>
              <a:rPr lang="fr-FR" sz="2000" b="1" dirty="0" err="1">
                <a:solidFill>
                  <a:schemeClr val="bg1"/>
                </a:solidFill>
              </a:rPr>
              <a:t>Director</a:t>
            </a:r>
            <a:r>
              <a:rPr lang="fr-FR" sz="2000" b="1" dirty="0">
                <a:solidFill>
                  <a:schemeClr val="bg1"/>
                </a:solidFill>
              </a:rPr>
              <a:t> Europe and MENA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151A54C-952F-A742-AE52-9BD8AD993E51}"/>
              </a:ext>
            </a:extLst>
          </p:cNvPr>
          <p:cNvSpPr txBox="1"/>
          <p:nvPr/>
        </p:nvSpPr>
        <p:spPr>
          <a:xfrm>
            <a:off x="273376" y="3956181"/>
            <a:ext cx="44726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chemeClr val="bg1"/>
                </a:solidFill>
              </a:rPr>
              <a:t>Climate</a:t>
            </a:r>
            <a:r>
              <a:rPr lang="fr-FR" sz="2000" b="1" dirty="0">
                <a:solidFill>
                  <a:schemeClr val="bg1"/>
                </a:solidFill>
              </a:rPr>
              <a:t> Change and Positive </a:t>
            </a:r>
            <a:r>
              <a:rPr lang="fr-FR" sz="2000" b="1" dirty="0" err="1">
                <a:solidFill>
                  <a:schemeClr val="bg1"/>
                </a:solidFill>
              </a:rPr>
              <a:t>Peace</a:t>
            </a:r>
            <a:br>
              <a:rPr lang="fr-FR" sz="2000" b="1" dirty="0">
                <a:solidFill>
                  <a:schemeClr val="bg1"/>
                </a:solidFill>
              </a:rPr>
            </a:br>
            <a:r>
              <a:rPr lang="fr-FR" sz="2000" b="1" dirty="0">
                <a:solidFill>
                  <a:schemeClr val="bg1"/>
                </a:solidFill>
              </a:rPr>
              <a:t>IDMC </a:t>
            </a:r>
            <a:r>
              <a:rPr lang="fr-FR" sz="2000" b="1" dirty="0" err="1">
                <a:solidFill>
                  <a:schemeClr val="bg1"/>
                </a:solidFill>
              </a:rPr>
              <a:t>Conference</a:t>
            </a:r>
            <a:r>
              <a:rPr lang="fr-FR" sz="2000" b="1" dirty="0">
                <a:solidFill>
                  <a:schemeClr val="bg1"/>
                </a:solidFill>
              </a:rPr>
              <a:t> 2019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Geneva, 01 </a:t>
            </a:r>
            <a:r>
              <a:rPr lang="fr-FR" sz="2000" b="1" dirty="0" err="1">
                <a:solidFill>
                  <a:schemeClr val="bg1"/>
                </a:solidFill>
              </a:rPr>
              <a:t>October</a:t>
            </a:r>
            <a:r>
              <a:rPr lang="fr-FR" sz="2000" b="1" dirty="0">
                <a:solidFill>
                  <a:schemeClr val="bg1"/>
                </a:solidFill>
              </a:rPr>
              <a:t>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345;p335"/>
          <p:cNvSpPr txBox="1"/>
          <p:nvPr/>
        </p:nvSpPr>
        <p:spPr>
          <a:xfrm>
            <a:off x="268165" y="184007"/>
            <a:ext cx="7886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2400" b="1" dirty="0">
                <a:solidFill>
                  <a:schemeClr val="dk1"/>
                </a:solidFill>
              </a:rPr>
              <a:t>Climate change and Positive Peace</a:t>
            </a:r>
            <a:endParaRPr sz="2400" b="1" i="0" cap="none" dirty="0">
              <a:solidFill>
                <a:schemeClr val="dk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7815"/>
          <a:stretch/>
        </p:blipFill>
        <p:spPr>
          <a:xfrm>
            <a:off x="1190626" y="768385"/>
            <a:ext cx="6857999" cy="386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72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344;p335"/>
          <p:cNvSpPr txBox="1"/>
          <p:nvPr/>
        </p:nvSpPr>
        <p:spPr>
          <a:xfrm>
            <a:off x="268165" y="583481"/>
            <a:ext cx="7886700" cy="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2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accent4"/>
                </a:solidFill>
              </a:rPr>
              <a:t>Positive Peace creates the optimum environment for human potential to flourish</a:t>
            </a:r>
            <a:r>
              <a:rPr lang="en" sz="1100" dirty="0">
                <a:solidFill>
                  <a:schemeClr val="accent4"/>
                </a:solidFill>
              </a:rPr>
              <a:t>.</a:t>
            </a:r>
            <a:endParaRPr sz="1100" i="0" u="none" strike="noStrike" cap="none" dirty="0">
              <a:solidFill>
                <a:schemeClr val="accent4"/>
              </a:solidFill>
            </a:endParaRPr>
          </a:p>
        </p:txBody>
      </p:sp>
      <p:sp>
        <p:nvSpPr>
          <p:cNvPr id="7" name="Google Shape;2345;p335"/>
          <p:cNvSpPr txBox="1"/>
          <p:nvPr/>
        </p:nvSpPr>
        <p:spPr>
          <a:xfrm>
            <a:off x="268165" y="164350"/>
            <a:ext cx="7886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2400" b="1" dirty="0">
                <a:solidFill>
                  <a:schemeClr val="dk1"/>
                </a:solidFill>
              </a:rPr>
              <a:t>Positive Peace</a:t>
            </a:r>
            <a:endParaRPr sz="2400" b="1" i="0" cap="none" dirty="0">
              <a:solidFill>
                <a:schemeClr val="dk1"/>
              </a:solidFill>
            </a:endParaRPr>
          </a:p>
        </p:txBody>
      </p:sp>
      <p:sp>
        <p:nvSpPr>
          <p:cNvPr id="5" name="Freeform 27"/>
          <p:cNvSpPr>
            <a:spLocks noChangeArrowheads="1"/>
          </p:cNvSpPr>
          <p:nvPr/>
        </p:nvSpPr>
        <p:spPr bwMode="auto">
          <a:xfrm>
            <a:off x="5050257" y="1472166"/>
            <a:ext cx="542929" cy="558461"/>
          </a:xfrm>
          <a:custGeom>
            <a:avLst/>
            <a:gdLst>
              <a:gd name="T0" fmla="*/ 441 w 634"/>
              <a:gd name="T1" fmla="*/ 294 h 634"/>
              <a:gd name="T2" fmla="*/ 441 w 634"/>
              <a:gd name="T3" fmla="*/ 294 h 634"/>
              <a:gd name="T4" fmla="*/ 338 w 634"/>
              <a:gd name="T5" fmla="*/ 191 h 634"/>
              <a:gd name="T6" fmla="*/ 309 w 634"/>
              <a:gd name="T7" fmla="*/ 191 h 634"/>
              <a:gd name="T8" fmla="*/ 309 w 634"/>
              <a:gd name="T9" fmla="*/ 221 h 634"/>
              <a:gd name="T10" fmla="*/ 383 w 634"/>
              <a:gd name="T11" fmla="*/ 294 h 634"/>
              <a:gd name="T12" fmla="*/ 176 w 634"/>
              <a:gd name="T13" fmla="*/ 294 h 634"/>
              <a:gd name="T14" fmla="*/ 162 w 634"/>
              <a:gd name="T15" fmla="*/ 309 h 634"/>
              <a:gd name="T16" fmla="*/ 176 w 634"/>
              <a:gd name="T17" fmla="*/ 338 h 634"/>
              <a:gd name="T18" fmla="*/ 383 w 634"/>
              <a:gd name="T19" fmla="*/ 338 h 634"/>
              <a:gd name="T20" fmla="*/ 309 w 634"/>
              <a:gd name="T21" fmla="*/ 412 h 634"/>
              <a:gd name="T22" fmla="*/ 309 w 634"/>
              <a:gd name="T23" fmla="*/ 442 h 634"/>
              <a:gd name="T24" fmla="*/ 338 w 634"/>
              <a:gd name="T25" fmla="*/ 442 h 634"/>
              <a:gd name="T26" fmla="*/ 441 w 634"/>
              <a:gd name="T27" fmla="*/ 338 h 634"/>
              <a:gd name="T28" fmla="*/ 441 w 634"/>
              <a:gd name="T29" fmla="*/ 309 h 634"/>
              <a:gd name="T30" fmla="*/ 441 w 634"/>
              <a:gd name="T31" fmla="*/ 294 h 634"/>
              <a:gd name="T32" fmla="*/ 309 w 634"/>
              <a:gd name="T33" fmla="*/ 0 h 634"/>
              <a:gd name="T34" fmla="*/ 309 w 634"/>
              <a:gd name="T35" fmla="*/ 0 h 634"/>
              <a:gd name="T36" fmla="*/ 0 w 634"/>
              <a:gd name="T37" fmla="*/ 309 h 634"/>
              <a:gd name="T38" fmla="*/ 309 w 634"/>
              <a:gd name="T39" fmla="*/ 633 h 634"/>
              <a:gd name="T40" fmla="*/ 633 w 634"/>
              <a:gd name="T41" fmla="*/ 309 h 634"/>
              <a:gd name="T42" fmla="*/ 309 w 634"/>
              <a:gd name="T43" fmla="*/ 0 h 634"/>
              <a:gd name="T44" fmla="*/ 309 w 634"/>
              <a:gd name="T45" fmla="*/ 589 h 634"/>
              <a:gd name="T46" fmla="*/ 309 w 634"/>
              <a:gd name="T47" fmla="*/ 589 h 634"/>
              <a:gd name="T48" fmla="*/ 44 w 634"/>
              <a:gd name="T49" fmla="*/ 309 h 634"/>
              <a:gd name="T50" fmla="*/ 309 w 634"/>
              <a:gd name="T51" fmla="*/ 44 h 634"/>
              <a:gd name="T52" fmla="*/ 588 w 634"/>
              <a:gd name="T53" fmla="*/ 309 h 634"/>
              <a:gd name="T54" fmla="*/ 309 w 634"/>
              <a:gd name="T55" fmla="*/ 5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34" h="634">
                <a:moveTo>
                  <a:pt x="441" y="294"/>
                </a:moveTo>
                <a:lnTo>
                  <a:pt x="441" y="294"/>
                </a:lnTo>
                <a:cubicBezTo>
                  <a:pt x="338" y="191"/>
                  <a:pt x="338" y="191"/>
                  <a:pt x="338" y="191"/>
                </a:cubicBezTo>
                <a:cubicBezTo>
                  <a:pt x="324" y="176"/>
                  <a:pt x="309" y="176"/>
                  <a:pt x="309" y="191"/>
                </a:cubicBezTo>
                <a:cubicBezTo>
                  <a:pt x="294" y="191"/>
                  <a:pt x="294" y="206"/>
                  <a:pt x="309" y="221"/>
                </a:cubicBezTo>
                <a:cubicBezTo>
                  <a:pt x="383" y="294"/>
                  <a:pt x="383" y="294"/>
                  <a:pt x="383" y="294"/>
                </a:cubicBezTo>
                <a:cubicBezTo>
                  <a:pt x="176" y="294"/>
                  <a:pt x="176" y="294"/>
                  <a:pt x="176" y="294"/>
                </a:cubicBezTo>
                <a:cubicBezTo>
                  <a:pt x="162" y="294"/>
                  <a:pt x="162" y="309"/>
                  <a:pt x="162" y="309"/>
                </a:cubicBezTo>
                <a:cubicBezTo>
                  <a:pt x="162" y="324"/>
                  <a:pt x="162" y="338"/>
                  <a:pt x="176" y="338"/>
                </a:cubicBezTo>
                <a:cubicBezTo>
                  <a:pt x="383" y="338"/>
                  <a:pt x="383" y="338"/>
                  <a:pt x="383" y="338"/>
                </a:cubicBezTo>
                <a:cubicBezTo>
                  <a:pt x="309" y="412"/>
                  <a:pt x="309" y="412"/>
                  <a:pt x="309" y="412"/>
                </a:cubicBezTo>
                <a:cubicBezTo>
                  <a:pt x="294" y="427"/>
                  <a:pt x="294" y="442"/>
                  <a:pt x="309" y="442"/>
                </a:cubicBezTo>
                <a:cubicBezTo>
                  <a:pt x="309" y="456"/>
                  <a:pt x="324" y="456"/>
                  <a:pt x="338" y="442"/>
                </a:cubicBezTo>
                <a:cubicBezTo>
                  <a:pt x="441" y="338"/>
                  <a:pt x="441" y="338"/>
                  <a:pt x="441" y="338"/>
                </a:cubicBezTo>
                <a:cubicBezTo>
                  <a:pt x="441" y="324"/>
                  <a:pt x="441" y="324"/>
                  <a:pt x="441" y="309"/>
                </a:cubicBezTo>
                <a:lnTo>
                  <a:pt x="441" y="294"/>
                </a:ln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47"/>
                  <a:pt x="0" y="309"/>
                </a:cubicBezTo>
                <a:cubicBezTo>
                  <a:pt x="0" y="485"/>
                  <a:pt x="147" y="633"/>
                  <a:pt x="309" y="633"/>
                </a:cubicBezTo>
                <a:cubicBezTo>
                  <a:pt x="485" y="633"/>
                  <a:pt x="633" y="485"/>
                  <a:pt x="633" y="309"/>
                </a:cubicBezTo>
                <a:cubicBezTo>
                  <a:pt x="633" y="147"/>
                  <a:pt x="485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09" y="44"/>
                </a:cubicBezTo>
                <a:cubicBezTo>
                  <a:pt x="471" y="44"/>
                  <a:pt x="588" y="162"/>
                  <a:pt x="588" y="309"/>
                </a:cubicBezTo>
                <a:cubicBezTo>
                  <a:pt x="588" y="471"/>
                  <a:pt x="471" y="589"/>
                  <a:pt x="309" y="589"/>
                </a:cubicBezTo>
                <a:close/>
              </a:path>
            </a:pathLst>
          </a:custGeom>
          <a:solidFill>
            <a:srgbClr val="4FC0EA"/>
          </a:solidFill>
          <a:ln>
            <a:solidFill>
              <a:srgbClr val="4FC0EA"/>
            </a:solidFill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525">
              <a:solidFill>
                <a:srgbClr val="92D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Google Shape;2344;p335"/>
          <p:cNvSpPr txBox="1"/>
          <p:nvPr/>
        </p:nvSpPr>
        <p:spPr>
          <a:xfrm>
            <a:off x="5718888" y="1667197"/>
            <a:ext cx="3095756" cy="216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2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tx1"/>
                </a:solidFill>
              </a:rPr>
              <a:t>Higher per capita income</a:t>
            </a:r>
            <a:endParaRPr sz="1600" i="0" u="none" strike="noStrike" cap="none" dirty="0">
              <a:solidFill>
                <a:schemeClr val="tx1"/>
              </a:solidFill>
            </a:endParaRPr>
          </a:p>
        </p:txBody>
      </p:sp>
      <p:sp>
        <p:nvSpPr>
          <p:cNvPr id="9" name="Freeform 27"/>
          <p:cNvSpPr>
            <a:spLocks noChangeArrowheads="1"/>
          </p:cNvSpPr>
          <p:nvPr/>
        </p:nvSpPr>
        <p:spPr bwMode="auto">
          <a:xfrm>
            <a:off x="5050255" y="2100473"/>
            <a:ext cx="542929" cy="558461"/>
          </a:xfrm>
          <a:custGeom>
            <a:avLst/>
            <a:gdLst>
              <a:gd name="T0" fmla="*/ 441 w 634"/>
              <a:gd name="T1" fmla="*/ 294 h 634"/>
              <a:gd name="T2" fmla="*/ 441 w 634"/>
              <a:gd name="T3" fmla="*/ 294 h 634"/>
              <a:gd name="T4" fmla="*/ 338 w 634"/>
              <a:gd name="T5" fmla="*/ 191 h 634"/>
              <a:gd name="T6" fmla="*/ 309 w 634"/>
              <a:gd name="T7" fmla="*/ 191 h 634"/>
              <a:gd name="T8" fmla="*/ 309 w 634"/>
              <a:gd name="T9" fmla="*/ 221 h 634"/>
              <a:gd name="T10" fmla="*/ 383 w 634"/>
              <a:gd name="T11" fmla="*/ 294 h 634"/>
              <a:gd name="T12" fmla="*/ 176 w 634"/>
              <a:gd name="T13" fmla="*/ 294 h 634"/>
              <a:gd name="T14" fmla="*/ 162 w 634"/>
              <a:gd name="T15" fmla="*/ 309 h 634"/>
              <a:gd name="T16" fmla="*/ 176 w 634"/>
              <a:gd name="T17" fmla="*/ 338 h 634"/>
              <a:gd name="T18" fmla="*/ 383 w 634"/>
              <a:gd name="T19" fmla="*/ 338 h 634"/>
              <a:gd name="T20" fmla="*/ 309 w 634"/>
              <a:gd name="T21" fmla="*/ 412 h 634"/>
              <a:gd name="T22" fmla="*/ 309 w 634"/>
              <a:gd name="T23" fmla="*/ 442 h 634"/>
              <a:gd name="T24" fmla="*/ 338 w 634"/>
              <a:gd name="T25" fmla="*/ 442 h 634"/>
              <a:gd name="T26" fmla="*/ 441 w 634"/>
              <a:gd name="T27" fmla="*/ 338 h 634"/>
              <a:gd name="T28" fmla="*/ 441 w 634"/>
              <a:gd name="T29" fmla="*/ 309 h 634"/>
              <a:gd name="T30" fmla="*/ 441 w 634"/>
              <a:gd name="T31" fmla="*/ 294 h 634"/>
              <a:gd name="T32" fmla="*/ 309 w 634"/>
              <a:gd name="T33" fmla="*/ 0 h 634"/>
              <a:gd name="T34" fmla="*/ 309 w 634"/>
              <a:gd name="T35" fmla="*/ 0 h 634"/>
              <a:gd name="T36" fmla="*/ 0 w 634"/>
              <a:gd name="T37" fmla="*/ 309 h 634"/>
              <a:gd name="T38" fmla="*/ 309 w 634"/>
              <a:gd name="T39" fmla="*/ 633 h 634"/>
              <a:gd name="T40" fmla="*/ 633 w 634"/>
              <a:gd name="T41" fmla="*/ 309 h 634"/>
              <a:gd name="T42" fmla="*/ 309 w 634"/>
              <a:gd name="T43" fmla="*/ 0 h 634"/>
              <a:gd name="T44" fmla="*/ 309 w 634"/>
              <a:gd name="T45" fmla="*/ 589 h 634"/>
              <a:gd name="T46" fmla="*/ 309 w 634"/>
              <a:gd name="T47" fmla="*/ 589 h 634"/>
              <a:gd name="T48" fmla="*/ 44 w 634"/>
              <a:gd name="T49" fmla="*/ 309 h 634"/>
              <a:gd name="T50" fmla="*/ 309 w 634"/>
              <a:gd name="T51" fmla="*/ 44 h 634"/>
              <a:gd name="T52" fmla="*/ 588 w 634"/>
              <a:gd name="T53" fmla="*/ 309 h 634"/>
              <a:gd name="T54" fmla="*/ 309 w 634"/>
              <a:gd name="T55" fmla="*/ 5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34" h="634">
                <a:moveTo>
                  <a:pt x="441" y="294"/>
                </a:moveTo>
                <a:lnTo>
                  <a:pt x="441" y="294"/>
                </a:lnTo>
                <a:cubicBezTo>
                  <a:pt x="338" y="191"/>
                  <a:pt x="338" y="191"/>
                  <a:pt x="338" y="191"/>
                </a:cubicBezTo>
                <a:cubicBezTo>
                  <a:pt x="324" y="176"/>
                  <a:pt x="309" y="176"/>
                  <a:pt x="309" y="191"/>
                </a:cubicBezTo>
                <a:cubicBezTo>
                  <a:pt x="294" y="191"/>
                  <a:pt x="294" y="206"/>
                  <a:pt x="309" y="221"/>
                </a:cubicBezTo>
                <a:cubicBezTo>
                  <a:pt x="383" y="294"/>
                  <a:pt x="383" y="294"/>
                  <a:pt x="383" y="294"/>
                </a:cubicBezTo>
                <a:cubicBezTo>
                  <a:pt x="176" y="294"/>
                  <a:pt x="176" y="294"/>
                  <a:pt x="176" y="294"/>
                </a:cubicBezTo>
                <a:cubicBezTo>
                  <a:pt x="162" y="294"/>
                  <a:pt x="162" y="309"/>
                  <a:pt x="162" y="309"/>
                </a:cubicBezTo>
                <a:cubicBezTo>
                  <a:pt x="162" y="324"/>
                  <a:pt x="162" y="338"/>
                  <a:pt x="176" y="338"/>
                </a:cubicBezTo>
                <a:cubicBezTo>
                  <a:pt x="383" y="338"/>
                  <a:pt x="383" y="338"/>
                  <a:pt x="383" y="338"/>
                </a:cubicBezTo>
                <a:cubicBezTo>
                  <a:pt x="309" y="412"/>
                  <a:pt x="309" y="412"/>
                  <a:pt x="309" y="412"/>
                </a:cubicBezTo>
                <a:cubicBezTo>
                  <a:pt x="294" y="427"/>
                  <a:pt x="294" y="442"/>
                  <a:pt x="309" y="442"/>
                </a:cubicBezTo>
                <a:cubicBezTo>
                  <a:pt x="309" y="456"/>
                  <a:pt x="324" y="456"/>
                  <a:pt x="338" y="442"/>
                </a:cubicBezTo>
                <a:cubicBezTo>
                  <a:pt x="441" y="338"/>
                  <a:pt x="441" y="338"/>
                  <a:pt x="441" y="338"/>
                </a:cubicBezTo>
                <a:cubicBezTo>
                  <a:pt x="441" y="324"/>
                  <a:pt x="441" y="324"/>
                  <a:pt x="441" y="309"/>
                </a:cubicBezTo>
                <a:lnTo>
                  <a:pt x="441" y="294"/>
                </a:ln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47"/>
                  <a:pt x="0" y="309"/>
                </a:cubicBezTo>
                <a:cubicBezTo>
                  <a:pt x="0" y="485"/>
                  <a:pt x="147" y="633"/>
                  <a:pt x="309" y="633"/>
                </a:cubicBezTo>
                <a:cubicBezTo>
                  <a:pt x="485" y="633"/>
                  <a:pt x="633" y="485"/>
                  <a:pt x="633" y="309"/>
                </a:cubicBezTo>
                <a:cubicBezTo>
                  <a:pt x="633" y="147"/>
                  <a:pt x="485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09" y="44"/>
                </a:cubicBezTo>
                <a:cubicBezTo>
                  <a:pt x="471" y="44"/>
                  <a:pt x="588" y="162"/>
                  <a:pt x="588" y="309"/>
                </a:cubicBezTo>
                <a:cubicBezTo>
                  <a:pt x="588" y="471"/>
                  <a:pt x="471" y="589"/>
                  <a:pt x="309" y="589"/>
                </a:cubicBezTo>
                <a:close/>
              </a:path>
            </a:pathLst>
          </a:custGeom>
          <a:solidFill>
            <a:srgbClr val="4FC0EA"/>
          </a:solidFill>
          <a:ln>
            <a:solidFill>
              <a:srgbClr val="4FC0EA"/>
            </a:solidFill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525">
              <a:solidFill>
                <a:srgbClr val="92D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Google Shape;2344;p335"/>
          <p:cNvSpPr txBox="1"/>
          <p:nvPr/>
        </p:nvSpPr>
        <p:spPr>
          <a:xfrm>
            <a:off x="5718888" y="2288609"/>
            <a:ext cx="3095756" cy="216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2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tx1"/>
                </a:solidFill>
              </a:rPr>
              <a:t>Resilience</a:t>
            </a:r>
            <a:endParaRPr sz="1600" i="0" u="none" strike="noStrike" cap="none" dirty="0">
              <a:solidFill>
                <a:schemeClr val="tx1"/>
              </a:solidFill>
            </a:endParaRPr>
          </a:p>
        </p:txBody>
      </p:sp>
      <p:sp>
        <p:nvSpPr>
          <p:cNvPr id="11" name="Freeform 27"/>
          <p:cNvSpPr>
            <a:spLocks noChangeArrowheads="1"/>
          </p:cNvSpPr>
          <p:nvPr/>
        </p:nvSpPr>
        <p:spPr bwMode="auto">
          <a:xfrm>
            <a:off x="5050254" y="2716439"/>
            <a:ext cx="542929" cy="558461"/>
          </a:xfrm>
          <a:custGeom>
            <a:avLst/>
            <a:gdLst>
              <a:gd name="T0" fmla="*/ 441 w 634"/>
              <a:gd name="T1" fmla="*/ 294 h 634"/>
              <a:gd name="T2" fmla="*/ 441 w 634"/>
              <a:gd name="T3" fmla="*/ 294 h 634"/>
              <a:gd name="T4" fmla="*/ 338 w 634"/>
              <a:gd name="T5" fmla="*/ 191 h 634"/>
              <a:gd name="T6" fmla="*/ 309 w 634"/>
              <a:gd name="T7" fmla="*/ 191 h 634"/>
              <a:gd name="T8" fmla="*/ 309 w 634"/>
              <a:gd name="T9" fmla="*/ 221 h 634"/>
              <a:gd name="T10" fmla="*/ 383 w 634"/>
              <a:gd name="T11" fmla="*/ 294 h 634"/>
              <a:gd name="T12" fmla="*/ 176 w 634"/>
              <a:gd name="T13" fmla="*/ 294 h 634"/>
              <a:gd name="T14" fmla="*/ 162 w 634"/>
              <a:gd name="T15" fmla="*/ 309 h 634"/>
              <a:gd name="T16" fmla="*/ 176 w 634"/>
              <a:gd name="T17" fmla="*/ 338 h 634"/>
              <a:gd name="T18" fmla="*/ 383 w 634"/>
              <a:gd name="T19" fmla="*/ 338 h 634"/>
              <a:gd name="T20" fmla="*/ 309 w 634"/>
              <a:gd name="T21" fmla="*/ 412 h 634"/>
              <a:gd name="T22" fmla="*/ 309 w 634"/>
              <a:gd name="T23" fmla="*/ 442 h 634"/>
              <a:gd name="T24" fmla="*/ 338 w 634"/>
              <a:gd name="T25" fmla="*/ 442 h 634"/>
              <a:gd name="T26" fmla="*/ 441 w 634"/>
              <a:gd name="T27" fmla="*/ 338 h 634"/>
              <a:gd name="T28" fmla="*/ 441 w 634"/>
              <a:gd name="T29" fmla="*/ 309 h 634"/>
              <a:gd name="T30" fmla="*/ 441 w 634"/>
              <a:gd name="T31" fmla="*/ 294 h 634"/>
              <a:gd name="T32" fmla="*/ 309 w 634"/>
              <a:gd name="T33" fmla="*/ 0 h 634"/>
              <a:gd name="T34" fmla="*/ 309 w 634"/>
              <a:gd name="T35" fmla="*/ 0 h 634"/>
              <a:gd name="T36" fmla="*/ 0 w 634"/>
              <a:gd name="T37" fmla="*/ 309 h 634"/>
              <a:gd name="T38" fmla="*/ 309 w 634"/>
              <a:gd name="T39" fmla="*/ 633 h 634"/>
              <a:gd name="T40" fmla="*/ 633 w 634"/>
              <a:gd name="T41" fmla="*/ 309 h 634"/>
              <a:gd name="T42" fmla="*/ 309 w 634"/>
              <a:gd name="T43" fmla="*/ 0 h 634"/>
              <a:gd name="T44" fmla="*/ 309 w 634"/>
              <a:gd name="T45" fmla="*/ 589 h 634"/>
              <a:gd name="T46" fmla="*/ 309 w 634"/>
              <a:gd name="T47" fmla="*/ 589 h 634"/>
              <a:gd name="T48" fmla="*/ 44 w 634"/>
              <a:gd name="T49" fmla="*/ 309 h 634"/>
              <a:gd name="T50" fmla="*/ 309 w 634"/>
              <a:gd name="T51" fmla="*/ 44 h 634"/>
              <a:gd name="T52" fmla="*/ 588 w 634"/>
              <a:gd name="T53" fmla="*/ 309 h 634"/>
              <a:gd name="T54" fmla="*/ 309 w 634"/>
              <a:gd name="T55" fmla="*/ 5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34" h="634">
                <a:moveTo>
                  <a:pt x="441" y="294"/>
                </a:moveTo>
                <a:lnTo>
                  <a:pt x="441" y="294"/>
                </a:lnTo>
                <a:cubicBezTo>
                  <a:pt x="338" y="191"/>
                  <a:pt x="338" y="191"/>
                  <a:pt x="338" y="191"/>
                </a:cubicBezTo>
                <a:cubicBezTo>
                  <a:pt x="324" y="176"/>
                  <a:pt x="309" y="176"/>
                  <a:pt x="309" y="191"/>
                </a:cubicBezTo>
                <a:cubicBezTo>
                  <a:pt x="294" y="191"/>
                  <a:pt x="294" y="206"/>
                  <a:pt x="309" y="221"/>
                </a:cubicBezTo>
                <a:cubicBezTo>
                  <a:pt x="383" y="294"/>
                  <a:pt x="383" y="294"/>
                  <a:pt x="383" y="294"/>
                </a:cubicBezTo>
                <a:cubicBezTo>
                  <a:pt x="176" y="294"/>
                  <a:pt x="176" y="294"/>
                  <a:pt x="176" y="294"/>
                </a:cubicBezTo>
                <a:cubicBezTo>
                  <a:pt x="162" y="294"/>
                  <a:pt x="162" y="309"/>
                  <a:pt x="162" y="309"/>
                </a:cubicBezTo>
                <a:cubicBezTo>
                  <a:pt x="162" y="324"/>
                  <a:pt x="162" y="338"/>
                  <a:pt x="176" y="338"/>
                </a:cubicBezTo>
                <a:cubicBezTo>
                  <a:pt x="383" y="338"/>
                  <a:pt x="383" y="338"/>
                  <a:pt x="383" y="338"/>
                </a:cubicBezTo>
                <a:cubicBezTo>
                  <a:pt x="309" y="412"/>
                  <a:pt x="309" y="412"/>
                  <a:pt x="309" y="412"/>
                </a:cubicBezTo>
                <a:cubicBezTo>
                  <a:pt x="294" y="427"/>
                  <a:pt x="294" y="442"/>
                  <a:pt x="309" y="442"/>
                </a:cubicBezTo>
                <a:cubicBezTo>
                  <a:pt x="309" y="456"/>
                  <a:pt x="324" y="456"/>
                  <a:pt x="338" y="442"/>
                </a:cubicBezTo>
                <a:cubicBezTo>
                  <a:pt x="441" y="338"/>
                  <a:pt x="441" y="338"/>
                  <a:pt x="441" y="338"/>
                </a:cubicBezTo>
                <a:cubicBezTo>
                  <a:pt x="441" y="324"/>
                  <a:pt x="441" y="324"/>
                  <a:pt x="441" y="309"/>
                </a:cubicBezTo>
                <a:lnTo>
                  <a:pt x="441" y="294"/>
                </a:ln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47"/>
                  <a:pt x="0" y="309"/>
                </a:cubicBezTo>
                <a:cubicBezTo>
                  <a:pt x="0" y="485"/>
                  <a:pt x="147" y="633"/>
                  <a:pt x="309" y="633"/>
                </a:cubicBezTo>
                <a:cubicBezTo>
                  <a:pt x="485" y="633"/>
                  <a:pt x="633" y="485"/>
                  <a:pt x="633" y="309"/>
                </a:cubicBezTo>
                <a:cubicBezTo>
                  <a:pt x="633" y="147"/>
                  <a:pt x="485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09" y="44"/>
                </a:cubicBezTo>
                <a:cubicBezTo>
                  <a:pt x="471" y="44"/>
                  <a:pt x="588" y="162"/>
                  <a:pt x="588" y="309"/>
                </a:cubicBezTo>
                <a:cubicBezTo>
                  <a:pt x="588" y="471"/>
                  <a:pt x="471" y="589"/>
                  <a:pt x="309" y="589"/>
                </a:cubicBezTo>
                <a:close/>
              </a:path>
            </a:pathLst>
          </a:custGeom>
          <a:solidFill>
            <a:srgbClr val="4FC0EA"/>
          </a:solidFill>
          <a:ln>
            <a:solidFill>
              <a:srgbClr val="4FC0EA"/>
            </a:solidFill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525">
              <a:solidFill>
                <a:srgbClr val="92D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Google Shape;2344;p335"/>
          <p:cNvSpPr txBox="1"/>
          <p:nvPr/>
        </p:nvSpPr>
        <p:spPr>
          <a:xfrm>
            <a:off x="5718888" y="2887203"/>
            <a:ext cx="3095756" cy="216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2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tx1"/>
                </a:solidFill>
              </a:rPr>
              <a:t>Better environmental outcomes</a:t>
            </a:r>
            <a:endParaRPr sz="1600" i="0" u="none" strike="noStrike" cap="none" dirty="0">
              <a:solidFill>
                <a:schemeClr val="tx1"/>
              </a:solidFill>
            </a:endParaRPr>
          </a:p>
        </p:txBody>
      </p:sp>
      <p:sp>
        <p:nvSpPr>
          <p:cNvPr id="13" name="Freeform 27"/>
          <p:cNvSpPr>
            <a:spLocks noChangeArrowheads="1"/>
          </p:cNvSpPr>
          <p:nvPr/>
        </p:nvSpPr>
        <p:spPr bwMode="auto">
          <a:xfrm>
            <a:off x="5050254" y="3344746"/>
            <a:ext cx="542929" cy="558461"/>
          </a:xfrm>
          <a:custGeom>
            <a:avLst/>
            <a:gdLst>
              <a:gd name="T0" fmla="*/ 441 w 634"/>
              <a:gd name="T1" fmla="*/ 294 h 634"/>
              <a:gd name="T2" fmla="*/ 441 w 634"/>
              <a:gd name="T3" fmla="*/ 294 h 634"/>
              <a:gd name="T4" fmla="*/ 338 w 634"/>
              <a:gd name="T5" fmla="*/ 191 h 634"/>
              <a:gd name="T6" fmla="*/ 309 w 634"/>
              <a:gd name="T7" fmla="*/ 191 h 634"/>
              <a:gd name="T8" fmla="*/ 309 w 634"/>
              <a:gd name="T9" fmla="*/ 221 h 634"/>
              <a:gd name="T10" fmla="*/ 383 w 634"/>
              <a:gd name="T11" fmla="*/ 294 h 634"/>
              <a:gd name="T12" fmla="*/ 176 w 634"/>
              <a:gd name="T13" fmla="*/ 294 h 634"/>
              <a:gd name="T14" fmla="*/ 162 w 634"/>
              <a:gd name="T15" fmla="*/ 309 h 634"/>
              <a:gd name="T16" fmla="*/ 176 w 634"/>
              <a:gd name="T17" fmla="*/ 338 h 634"/>
              <a:gd name="T18" fmla="*/ 383 w 634"/>
              <a:gd name="T19" fmla="*/ 338 h 634"/>
              <a:gd name="T20" fmla="*/ 309 w 634"/>
              <a:gd name="T21" fmla="*/ 412 h 634"/>
              <a:gd name="T22" fmla="*/ 309 w 634"/>
              <a:gd name="T23" fmla="*/ 442 h 634"/>
              <a:gd name="T24" fmla="*/ 338 w 634"/>
              <a:gd name="T25" fmla="*/ 442 h 634"/>
              <a:gd name="T26" fmla="*/ 441 w 634"/>
              <a:gd name="T27" fmla="*/ 338 h 634"/>
              <a:gd name="T28" fmla="*/ 441 w 634"/>
              <a:gd name="T29" fmla="*/ 309 h 634"/>
              <a:gd name="T30" fmla="*/ 441 w 634"/>
              <a:gd name="T31" fmla="*/ 294 h 634"/>
              <a:gd name="T32" fmla="*/ 309 w 634"/>
              <a:gd name="T33" fmla="*/ 0 h 634"/>
              <a:gd name="T34" fmla="*/ 309 w 634"/>
              <a:gd name="T35" fmla="*/ 0 h 634"/>
              <a:gd name="T36" fmla="*/ 0 w 634"/>
              <a:gd name="T37" fmla="*/ 309 h 634"/>
              <a:gd name="T38" fmla="*/ 309 w 634"/>
              <a:gd name="T39" fmla="*/ 633 h 634"/>
              <a:gd name="T40" fmla="*/ 633 w 634"/>
              <a:gd name="T41" fmla="*/ 309 h 634"/>
              <a:gd name="T42" fmla="*/ 309 w 634"/>
              <a:gd name="T43" fmla="*/ 0 h 634"/>
              <a:gd name="T44" fmla="*/ 309 w 634"/>
              <a:gd name="T45" fmla="*/ 589 h 634"/>
              <a:gd name="T46" fmla="*/ 309 w 634"/>
              <a:gd name="T47" fmla="*/ 589 h 634"/>
              <a:gd name="T48" fmla="*/ 44 w 634"/>
              <a:gd name="T49" fmla="*/ 309 h 634"/>
              <a:gd name="T50" fmla="*/ 309 w 634"/>
              <a:gd name="T51" fmla="*/ 44 h 634"/>
              <a:gd name="T52" fmla="*/ 588 w 634"/>
              <a:gd name="T53" fmla="*/ 309 h 634"/>
              <a:gd name="T54" fmla="*/ 309 w 634"/>
              <a:gd name="T55" fmla="*/ 5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34" h="634">
                <a:moveTo>
                  <a:pt x="441" y="294"/>
                </a:moveTo>
                <a:lnTo>
                  <a:pt x="441" y="294"/>
                </a:lnTo>
                <a:cubicBezTo>
                  <a:pt x="338" y="191"/>
                  <a:pt x="338" y="191"/>
                  <a:pt x="338" y="191"/>
                </a:cubicBezTo>
                <a:cubicBezTo>
                  <a:pt x="324" y="176"/>
                  <a:pt x="309" y="176"/>
                  <a:pt x="309" y="191"/>
                </a:cubicBezTo>
                <a:cubicBezTo>
                  <a:pt x="294" y="191"/>
                  <a:pt x="294" y="206"/>
                  <a:pt x="309" y="221"/>
                </a:cubicBezTo>
                <a:cubicBezTo>
                  <a:pt x="383" y="294"/>
                  <a:pt x="383" y="294"/>
                  <a:pt x="383" y="294"/>
                </a:cubicBezTo>
                <a:cubicBezTo>
                  <a:pt x="176" y="294"/>
                  <a:pt x="176" y="294"/>
                  <a:pt x="176" y="294"/>
                </a:cubicBezTo>
                <a:cubicBezTo>
                  <a:pt x="162" y="294"/>
                  <a:pt x="162" y="309"/>
                  <a:pt x="162" y="309"/>
                </a:cubicBezTo>
                <a:cubicBezTo>
                  <a:pt x="162" y="324"/>
                  <a:pt x="162" y="338"/>
                  <a:pt x="176" y="338"/>
                </a:cubicBezTo>
                <a:cubicBezTo>
                  <a:pt x="383" y="338"/>
                  <a:pt x="383" y="338"/>
                  <a:pt x="383" y="338"/>
                </a:cubicBezTo>
                <a:cubicBezTo>
                  <a:pt x="309" y="412"/>
                  <a:pt x="309" y="412"/>
                  <a:pt x="309" y="412"/>
                </a:cubicBezTo>
                <a:cubicBezTo>
                  <a:pt x="294" y="427"/>
                  <a:pt x="294" y="442"/>
                  <a:pt x="309" y="442"/>
                </a:cubicBezTo>
                <a:cubicBezTo>
                  <a:pt x="309" y="456"/>
                  <a:pt x="324" y="456"/>
                  <a:pt x="338" y="442"/>
                </a:cubicBezTo>
                <a:cubicBezTo>
                  <a:pt x="441" y="338"/>
                  <a:pt x="441" y="338"/>
                  <a:pt x="441" y="338"/>
                </a:cubicBezTo>
                <a:cubicBezTo>
                  <a:pt x="441" y="324"/>
                  <a:pt x="441" y="324"/>
                  <a:pt x="441" y="309"/>
                </a:cubicBezTo>
                <a:lnTo>
                  <a:pt x="441" y="294"/>
                </a:ln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47"/>
                  <a:pt x="0" y="309"/>
                </a:cubicBezTo>
                <a:cubicBezTo>
                  <a:pt x="0" y="485"/>
                  <a:pt x="147" y="633"/>
                  <a:pt x="309" y="633"/>
                </a:cubicBezTo>
                <a:cubicBezTo>
                  <a:pt x="485" y="633"/>
                  <a:pt x="633" y="485"/>
                  <a:pt x="633" y="309"/>
                </a:cubicBezTo>
                <a:cubicBezTo>
                  <a:pt x="633" y="147"/>
                  <a:pt x="485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09" y="44"/>
                </a:cubicBezTo>
                <a:cubicBezTo>
                  <a:pt x="471" y="44"/>
                  <a:pt x="588" y="162"/>
                  <a:pt x="588" y="309"/>
                </a:cubicBezTo>
                <a:cubicBezTo>
                  <a:pt x="588" y="471"/>
                  <a:pt x="471" y="589"/>
                  <a:pt x="309" y="589"/>
                </a:cubicBezTo>
                <a:close/>
              </a:path>
            </a:pathLst>
          </a:custGeom>
          <a:solidFill>
            <a:srgbClr val="4FC0EA"/>
          </a:solidFill>
          <a:ln>
            <a:solidFill>
              <a:srgbClr val="4FC0EA"/>
            </a:solidFill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525">
              <a:solidFill>
                <a:srgbClr val="92D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Google Shape;2344;p335"/>
          <p:cNvSpPr txBox="1"/>
          <p:nvPr/>
        </p:nvSpPr>
        <p:spPr>
          <a:xfrm>
            <a:off x="5718888" y="3515510"/>
            <a:ext cx="3095756" cy="216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2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tx1"/>
                </a:solidFill>
              </a:rPr>
              <a:t>Higher GDP growth per annum</a:t>
            </a:r>
            <a:endParaRPr sz="1600" i="0" u="none" strike="noStrike" cap="none" dirty="0">
              <a:solidFill>
                <a:schemeClr val="tx1"/>
              </a:solidFill>
            </a:endParaRPr>
          </a:p>
        </p:txBody>
      </p:sp>
      <p:sp>
        <p:nvSpPr>
          <p:cNvPr id="15" name="Freeform 27"/>
          <p:cNvSpPr>
            <a:spLocks noChangeArrowheads="1"/>
          </p:cNvSpPr>
          <p:nvPr/>
        </p:nvSpPr>
        <p:spPr bwMode="auto">
          <a:xfrm>
            <a:off x="5050254" y="3983061"/>
            <a:ext cx="542929" cy="558461"/>
          </a:xfrm>
          <a:custGeom>
            <a:avLst/>
            <a:gdLst>
              <a:gd name="T0" fmla="*/ 441 w 634"/>
              <a:gd name="T1" fmla="*/ 294 h 634"/>
              <a:gd name="T2" fmla="*/ 441 w 634"/>
              <a:gd name="T3" fmla="*/ 294 h 634"/>
              <a:gd name="T4" fmla="*/ 338 w 634"/>
              <a:gd name="T5" fmla="*/ 191 h 634"/>
              <a:gd name="T6" fmla="*/ 309 w 634"/>
              <a:gd name="T7" fmla="*/ 191 h 634"/>
              <a:gd name="T8" fmla="*/ 309 w 634"/>
              <a:gd name="T9" fmla="*/ 221 h 634"/>
              <a:gd name="T10" fmla="*/ 383 w 634"/>
              <a:gd name="T11" fmla="*/ 294 h 634"/>
              <a:gd name="T12" fmla="*/ 176 w 634"/>
              <a:gd name="T13" fmla="*/ 294 h 634"/>
              <a:gd name="T14" fmla="*/ 162 w 634"/>
              <a:gd name="T15" fmla="*/ 309 h 634"/>
              <a:gd name="T16" fmla="*/ 176 w 634"/>
              <a:gd name="T17" fmla="*/ 338 h 634"/>
              <a:gd name="T18" fmla="*/ 383 w 634"/>
              <a:gd name="T19" fmla="*/ 338 h 634"/>
              <a:gd name="T20" fmla="*/ 309 w 634"/>
              <a:gd name="T21" fmla="*/ 412 h 634"/>
              <a:gd name="T22" fmla="*/ 309 w 634"/>
              <a:gd name="T23" fmla="*/ 442 h 634"/>
              <a:gd name="T24" fmla="*/ 338 w 634"/>
              <a:gd name="T25" fmla="*/ 442 h 634"/>
              <a:gd name="T26" fmla="*/ 441 w 634"/>
              <a:gd name="T27" fmla="*/ 338 h 634"/>
              <a:gd name="T28" fmla="*/ 441 w 634"/>
              <a:gd name="T29" fmla="*/ 309 h 634"/>
              <a:gd name="T30" fmla="*/ 441 w 634"/>
              <a:gd name="T31" fmla="*/ 294 h 634"/>
              <a:gd name="T32" fmla="*/ 309 w 634"/>
              <a:gd name="T33" fmla="*/ 0 h 634"/>
              <a:gd name="T34" fmla="*/ 309 w 634"/>
              <a:gd name="T35" fmla="*/ 0 h 634"/>
              <a:gd name="T36" fmla="*/ 0 w 634"/>
              <a:gd name="T37" fmla="*/ 309 h 634"/>
              <a:gd name="T38" fmla="*/ 309 w 634"/>
              <a:gd name="T39" fmla="*/ 633 h 634"/>
              <a:gd name="T40" fmla="*/ 633 w 634"/>
              <a:gd name="T41" fmla="*/ 309 h 634"/>
              <a:gd name="T42" fmla="*/ 309 w 634"/>
              <a:gd name="T43" fmla="*/ 0 h 634"/>
              <a:gd name="T44" fmla="*/ 309 w 634"/>
              <a:gd name="T45" fmla="*/ 589 h 634"/>
              <a:gd name="T46" fmla="*/ 309 w 634"/>
              <a:gd name="T47" fmla="*/ 589 h 634"/>
              <a:gd name="T48" fmla="*/ 44 w 634"/>
              <a:gd name="T49" fmla="*/ 309 h 634"/>
              <a:gd name="T50" fmla="*/ 309 w 634"/>
              <a:gd name="T51" fmla="*/ 44 h 634"/>
              <a:gd name="T52" fmla="*/ 588 w 634"/>
              <a:gd name="T53" fmla="*/ 309 h 634"/>
              <a:gd name="T54" fmla="*/ 309 w 634"/>
              <a:gd name="T55" fmla="*/ 5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34" h="634">
                <a:moveTo>
                  <a:pt x="441" y="294"/>
                </a:moveTo>
                <a:lnTo>
                  <a:pt x="441" y="294"/>
                </a:lnTo>
                <a:cubicBezTo>
                  <a:pt x="338" y="191"/>
                  <a:pt x="338" y="191"/>
                  <a:pt x="338" y="191"/>
                </a:cubicBezTo>
                <a:cubicBezTo>
                  <a:pt x="324" y="176"/>
                  <a:pt x="309" y="176"/>
                  <a:pt x="309" y="191"/>
                </a:cubicBezTo>
                <a:cubicBezTo>
                  <a:pt x="294" y="191"/>
                  <a:pt x="294" y="206"/>
                  <a:pt x="309" y="221"/>
                </a:cubicBezTo>
                <a:cubicBezTo>
                  <a:pt x="383" y="294"/>
                  <a:pt x="383" y="294"/>
                  <a:pt x="383" y="294"/>
                </a:cubicBezTo>
                <a:cubicBezTo>
                  <a:pt x="176" y="294"/>
                  <a:pt x="176" y="294"/>
                  <a:pt x="176" y="294"/>
                </a:cubicBezTo>
                <a:cubicBezTo>
                  <a:pt x="162" y="294"/>
                  <a:pt x="162" y="309"/>
                  <a:pt x="162" y="309"/>
                </a:cubicBezTo>
                <a:cubicBezTo>
                  <a:pt x="162" y="324"/>
                  <a:pt x="162" y="338"/>
                  <a:pt x="176" y="338"/>
                </a:cubicBezTo>
                <a:cubicBezTo>
                  <a:pt x="383" y="338"/>
                  <a:pt x="383" y="338"/>
                  <a:pt x="383" y="338"/>
                </a:cubicBezTo>
                <a:cubicBezTo>
                  <a:pt x="309" y="412"/>
                  <a:pt x="309" y="412"/>
                  <a:pt x="309" y="412"/>
                </a:cubicBezTo>
                <a:cubicBezTo>
                  <a:pt x="294" y="427"/>
                  <a:pt x="294" y="442"/>
                  <a:pt x="309" y="442"/>
                </a:cubicBezTo>
                <a:cubicBezTo>
                  <a:pt x="309" y="456"/>
                  <a:pt x="324" y="456"/>
                  <a:pt x="338" y="442"/>
                </a:cubicBezTo>
                <a:cubicBezTo>
                  <a:pt x="441" y="338"/>
                  <a:pt x="441" y="338"/>
                  <a:pt x="441" y="338"/>
                </a:cubicBezTo>
                <a:cubicBezTo>
                  <a:pt x="441" y="324"/>
                  <a:pt x="441" y="324"/>
                  <a:pt x="441" y="309"/>
                </a:cubicBezTo>
                <a:lnTo>
                  <a:pt x="441" y="294"/>
                </a:ln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47"/>
                  <a:pt x="0" y="309"/>
                </a:cubicBezTo>
                <a:cubicBezTo>
                  <a:pt x="0" y="485"/>
                  <a:pt x="147" y="633"/>
                  <a:pt x="309" y="633"/>
                </a:cubicBezTo>
                <a:cubicBezTo>
                  <a:pt x="485" y="633"/>
                  <a:pt x="633" y="485"/>
                  <a:pt x="633" y="309"/>
                </a:cubicBezTo>
                <a:cubicBezTo>
                  <a:pt x="633" y="147"/>
                  <a:pt x="485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09" y="44"/>
                </a:cubicBezTo>
                <a:cubicBezTo>
                  <a:pt x="471" y="44"/>
                  <a:pt x="588" y="162"/>
                  <a:pt x="588" y="309"/>
                </a:cubicBezTo>
                <a:cubicBezTo>
                  <a:pt x="588" y="471"/>
                  <a:pt x="471" y="589"/>
                  <a:pt x="309" y="589"/>
                </a:cubicBezTo>
                <a:close/>
              </a:path>
            </a:pathLst>
          </a:custGeom>
          <a:solidFill>
            <a:srgbClr val="4FC0EA"/>
          </a:solidFill>
          <a:ln>
            <a:solidFill>
              <a:srgbClr val="4FC0EA"/>
            </a:solidFill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525">
              <a:solidFill>
                <a:srgbClr val="92D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Google Shape;2344;p335"/>
          <p:cNvSpPr txBox="1"/>
          <p:nvPr/>
        </p:nvSpPr>
        <p:spPr>
          <a:xfrm>
            <a:off x="5718888" y="4153825"/>
            <a:ext cx="3095756" cy="216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2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tx1"/>
                </a:solidFill>
              </a:rPr>
              <a:t>Better performance on SDGs</a:t>
            </a:r>
            <a:endParaRPr sz="1600" i="0" u="none" strike="noStrike" cap="none" dirty="0">
              <a:solidFill>
                <a:schemeClr val="tx1"/>
              </a:solidFill>
            </a:endParaRPr>
          </a:p>
        </p:txBody>
      </p:sp>
      <p:sp>
        <p:nvSpPr>
          <p:cNvPr id="17" name="Google Shape;2344;p335"/>
          <p:cNvSpPr txBox="1"/>
          <p:nvPr/>
        </p:nvSpPr>
        <p:spPr>
          <a:xfrm>
            <a:off x="5050254" y="949525"/>
            <a:ext cx="2881172" cy="13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2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tx1"/>
                </a:solidFill>
              </a:rPr>
              <a:t>High levels of Positive Peace are associated with:</a:t>
            </a:r>
            <a:endParaRPr b="1" i="0" u="none" strike="noStrike" cap="none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5" t="8503" r="8522" b="9284"/>
          <a:stretch/>
        </p:blipFill>
        <p:spPr>
          <a:xfrm>
            <a:off x="472751" y="773645"/>
            <a:ext cx="3931298" cy="389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4536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7E3AC75-C458-4E40-9A68-123612C6A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58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726B9DE-F8F6-AD4C-9CA2-E3EDF7754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91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344;p335"/>
          <p:cNvSpPr txBox="1"/>
          <p:nvPr/>
        </p:nvSpPr>
        <p:spPr>
          <a:xfrm>
            <a:off x="268165" y="628145"/>
            <a:ext cx="7886700" cy="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2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</a:pPr>
            <a:r>
              <a:rPr lang="en" sz="1100" dirty="0">
                <a:solidFill>
                  <a:schemeClr val="accent4"/>
                </a:solidFill>
              </a:rPr>
              <a:t>Deaths from conflict and terrorism peaked in 2014.</a:t>
            </a:r>
            <a:endParaRPr sz="1100" i="0" u="none" strike="noStrike" cap="none" dirty="0">
              <a:solidFill>
                <a:schemeClr val="accent4"/>
              </a:solidFill>
            </a:endParaRPr>
          </a:p>
        </p:txBody>
      </p:sp>
      <p:sp>
        <p:nvSpPr>
          <p:cNvPr id="7" name="Google Shape;2345;p335"/>
          <p:cNvSpPr txBox="1"/>
          <p:nvPr/>
        </p:nvSpPr>
        <p:spPr>
          <a:xfrm>
            <a:off x="268165" y="184007"/>
            <a:ext cx="7886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2400" b="1" dirty="0">
                <a:solidFill>
                  <a:schemeClr val="dk1"/>
                </a:solidFill>
              </a:rPr>
              <a:t>The global cost of violence, 2019</a:t>
            </a:r>
            <a:endParaRPr sz="2400" b="1" i="0" cap="none" dirty="0">
              <a:solidFill>
                <a:schemeClr val="dk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740258" y="962714"/>
            <a:ext cx="1558739" cy="1499442"/>
          </a:xfrm>
          <a:prstGeom prst="ellipse">
            <a:avLst/>
          </a:prstGeom>
          <a:solidFill>
            <a:srgbClr val="0063A2"/>
          </a:solidFill>
          <a:ln>
            <a:solidFill>
              <a:srgbClr val="0063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4348" y="1281548"/>
            <a:ext cx="22883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$14.1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TRILLION</a:t>
            </a:r>
          </a:p>
        </p:txBody>
      </p:sp>
      <p:sp>
        <p:nvSpPr>
          <p:cNvPr id="10" name="Google Shape;2344;p335"/>
          <p:cNvSpPr txBox="1"/>
          <p:nvPr/>
        </p:nvSpPr>
        <p:spPr>
          <a:xfrm>
            <a:off x="109139" y="4456859"/>
            <a:ext cx="7886700" cy="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2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</a:pPr>
            <a:r>
              <a:rPr lang="en" sz="900" dirty="0">
                <a:solidFill>
                  <a:schemeClr val="accent4"/>
                </a:solidFill>
              </a:rPr>
              <a:t>*This is a highly conservative estimate.</a:t>
            </a:r>
            <a:endParaRPr sz="900" i="0" u="none" strike="noStrike" cap="none" dirty="0">
              <a:solidFill>
                <a:schemeClr val="accent4"/>
              </a:solidFill>
            </a:endParaRPr>
          </a:p>
        </p:txBody>
      </p:sp>
      <p:cxnSp>
        <p:nvCxnSpPr>
          <p:cNvPr id="11" name="Elbow Connector 10"/>
          <p:cNvCxnSpPr>
            <a:stCxn id="3" idx="6"/>
          </p:cNvCxnSpPr>
          <p:nvPr/>
        </p:nvCxnSpPr>
        <p:spPr>
          <a:xfrm>
            <a:off x="5298997" y="1712435"/>
            <a:ext cx="1968957" cy="1189714"/>
          </a:xfrm>
          <a:prstGeom prst="bentConnector3">
            <a:avLst>
              <a:gd name="adj1" fmla="val 99743"/>
            </a:avLst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0800000" flipV="1">
            <a:off x="1853641" y="1649462"/>
            <a:ext cx="1883868" cy="523106"/>
          </a:xfrm>
          <a:prstGeom prst="bentConnector3">
            <a:avLst>
              <a:gd name="adj1" fmla="val 100149"/>
            </a:avLst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67030" y="2329924"/>
            <a:ext cx="28385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3A2"/>
                </a:solidFill>
              </a:rPr>
              <a:t>Which is equivalent to </a:t>
            </a:r>
          </a:p>
          <a:p>
            <a:r>
              <a:rPr lang="en-US" sz="4000" b="1" dirty="0"/>
              <a:t>11.2%</a:t>
            </a:r>
          </a:p>
          <a:p>
            <a:r>
              <a:rPr lang="en-US" b="1" dirty="0">
                <a:solidFill>
                  <a:srgbClr val="0063A2"/>
                </a:solidFill>
              </a:rPr>
              <a:t>of total world GDP </a:t>
            </a:r>
            <a:r>
              <a:rPr lang="en-US" b="1" dirty="0">
                <a:solidFill>
                  <a:srgbClr val="C00000"/>
                </a:solidFill>
              </a:rPr>
              <a:t>OR </a:t>
            </a:r>
          </a:p>
          <a:p>
            <a:r>
              <a:rPr lang="en-US" sz="3600" b="1" dirty="0"/>
              <a:t>$1853</a:t>
            </a:r>
          </a:p>
          <a:p>
            <a:r>
              <a:rPr lang="en-US" b="1" dirty="0">
                <a:solidFill>
                  <a:srgbClr val="0063A2"/>
                </a:solidFill>
              </a:rPr>
              <a:t>per person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25745" y="3379641"/>
            <a:ext cx="39006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$1.41 TRILLION</a:t>
            </a:r>
          </a:p>
          <a:p>
            <a:pPr algn="ctr"/>
            <a:r>
              <a:rPr lang="en-US" b="1" dirty="0">
                <a:solidFill>
                  <a:srgbClr val="0063A2"/>
                </a:solidFill>
              </a:rPr>
              <a:t>Could be directed to </a:t>
            </a:r>
          </a:p>
          <a:p>
            <a:pPr algn="ctr"/>
            <a:r>
              <a:rPr lang="en-US" b="1" dirty="0">
                <a:solidFill>
                  <a:srgbClr val="0063A2"/>
                </a:solidFill>
              </a:rPr>
              <a:t>other economic activities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5695122" y="2968868"/>
            <a:ext cx="2961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63A2"/>
                </a:solidFill>
              </a:rPr>
              <a:t>If the world decreased </a:t>
            </a:r>
          </a:p>
          <a:p>
            <a:pPr algn="ctr"/>
            <a:r>
              <a:rPr lang="en-US" b="1" dirty="0">
                <a:solidFill>
                  <a:srgbClr val="0063A2"/>
                </a:solidFill>
              </a:rPr>
              <a:t>violence by 10%...</a:t>
            </a:r>
          </a:p>
        </p:txBody>
      </p:sp>
    </p:spTree>
    <p:extLst>
      <p:ext uri="{BB962C8B-B14F-4D97-AF65-F5344CB8AC3E}">
        <p14:creationId xmlns:p14="http://schemas.microsoft.com/office/powerpoint/2010/main" val="229556050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344;p335"/>
          <p:cNvSpPr txBox="1"/>
          <p:nvPr/>
        </p:nvSpPr>
        <p:spPr>
          <a:xfrm>
            <a:off x="268165" y="628145"/>
            <a:ext cx="7886700" cy="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2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</a:pPr>
            <a:r>
              <a:rPr lang="en" sz="1100" dirty="0">
                <a:solidFill>
                  <a:schemeClr val="accent4"/>
                </a:solidFill>
              </a:rPr>
              <a:t>Military expenditure accounts for over 40% of the total economic impact of violence.</a:t>
            </a:r>
            <a:endParaRPr sz="1100" i="0" u="none" strike="noStrike" cap="none" dirty="0">
              <a:solidFill>
                <a:schemeClr val="accent4"/>
              </a:solidFill>
            </a:endParaRPr>
          </a:p>
        </p:txBody>
      </p:sp>
      <p:sp>
        <p:nvSpPr>
          <p:cNvPr id="7" name="Google Shape;2345;p335"/>
          <p:cNvSpPr txBox="1"/>
          <p:nvPr/>
        </p:nvSpPr>
        <p:spPr>
          <a:xfrm>
            <a:off x="268165" y="184007"/>
            <a:ext cx="7886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2400" b="1" dirty="0">
                <a:solidFill>
                  <a:schemeClr val="dk1"/>
                </a:solidFill>
              </a:rPr>
              <a:t>Breakdown of the economic impact of violence</a:t>
            </a:r>
            <a:endParaRPr sz="2400" b="1" i="0" cap="none" dirty="0">
              <a:solidFill>
                <a:schemeClr val="dk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3345967"/>
              </p:ext>
            </p:extLst>
          </p:nvPr>
        </p:nvGraphicFramePr>
        <p:xfrm>
          <a:off x="3600450" y="1152524"/>
          <a:ext cx="6185916" cy="3166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8315" y="1236576"/>
            <a:ext cx="412996" cy="1731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25" b="1" dirty="0">
                <a:solidFill>
                  <a:schemeClr val="bg1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163</a:t>
            </a:r>
          </a:p>
        </p:txBody>
      </p:sp>
      <p:sp>
        <p:nvSpPr>
          <p:cNvPr id="9" name="Freeform 27"/>
          <p:cNvSpPr>
            <a:spLocks noChangeArrowheads="1"/>
          </p:cNvSpPr>
          <p:nvPr/>
        </p:nvSpPr>
        <p:spPr bwMode="auto">
          <a:xfrm>
            <a:off x="329609" y="3287687"/>
            <a:ext cx="347263" cy="347400"/>
          </a:xfrm>
          <a:custGeom>
            <a:avLst/>
            <a:gdLst>
              <a:gd name="T0" fmla="*/ 441 w 634"/>
              <a:gd name="T1" fmla="*/ 294 h 634"/>
              <a:gd name="T2" fmla="*/ 441 w 634"/>
              <a:gd name="T3" fmla="*/ 294 h 634"/>
              <a:gd name="T4" fmla="*/ 338 w 634"/>
              <a:gd name="T5" fmla="*/ 191 h 634"/>
              <a:gd name="T6" fmla="*/ 309 w 634"/>
              <a:gd name="T7" fmla="*/ 191 h 634"/>
              <a:gd name="T8" fmla="*/ 309 w 634"/>
              <a:gd name="T9" fmla="*/ 221 h 634"/>
              <a:gd name="T10" fmla="*/ 383 w 634"/>
              <a:gd name="T11" fmla="*/ 294 h 634"/>
              <a:gd name="T12" fmla="*/ 176 w 634"/>
              <a:gd name="T13" fmla="*/ 294 h 634"/>
              <a:gd name="T14" fmla="*/ 162 w 634"/>
              <a:gd name="T15" fmla="*/ 309 h 634"/>
              <a:gd name="T16" fmla="*/ 176 w 634"/>
              <a:gd name="T17" fmla="*/ 338 h 634"/>
              <a:gd name="T18" fmla="*/ 383 w 634"/>
              <a:gd name="T19" fmla="*/ 338 h 634"/>
              <a:gd name="T20" fmla="*/ 309 w 634"/>
              <a:gd name="T21" fmla="*/ 412 h 634"/>
              <a:gd name="T22" fmla="*/ 309 w 634"/>
              <a:gd name="T23" fmla="*/ 442 h 634"/>
              <a:gd name="T24" fmla="*/ 338 w 634"/>
              <a:gd name="T25" fmla="*/ 442 h 634"/>
              <a:gd name="T26" fmla="*/ 441 w 634"/>
              <a:gd name="T27" fmla="*/ 338 h 634"/>
              <a:gd name="T28" fmla="*/ 441 w 634"/>
              <a:gd name="T29" fmla="*/ 309 h 634"/>
              <a:gd name="T30" fmla="*/ 441 w 634"/>
              <a:gd name="T31" fmla="*/ 294 h 634"/>
              <a:gd name="T32" fmla="*/ 309 w 634"/>
              <a:gd name="T33" fmla="*/ 0 h 634"/>
              <a:gd name="T34" fmla="*/ 309 w 634"/>
              <a:gd name="T35" fmla="*/ 0 h 634"/>
              <a:gd name="T36" fmla="*/ 0 w 634"/>
              <a:gd name="T37" fmla="*/ 309 h 634"/>
              <a:gd name="T38" fmla="*/ 309 w 634"/>
              <a:gd name="T39" fmla="*/ 633 h 634"/>
              <a:gd name="T40" fmla="*/ 633 w 634"/>
              <a:gd name="T41" fmla="*/ 309 h 634"/>
              <a:gd name="T42" fmla="*/ 309 w 634"/>
              <a:gd name="T43" fmla="*/ 0 h 634"/>
              <a:gd name="T44" fmla="*/ 309 w 634"/>
              <a:gd name="T45" fmla="*/ 589 h 634"/>
              <a:gd name="T46" fmla="*/ 309 w 634"/>
              <a:gd name="T47" fmla="*/ 589 h 634"/>
              <a:gd name="T48" fmla="*/ 44 w 634"/>
              <a:gd name="T49" fmla="*/ 309 h 634"/>
              <a:gd name="T50" fmla="*/ 309 w 634"/>
              <a:gd name="T51" fmla="*/ 44 h 634"/>
              <a:gd name="T52" fmla="*/ 588 w 634"/>
              <a:gd name="T53" fmla="*/ 309 h 634"/>
              <a:gd name="T54" fmla="*/ 309 w 634"/>
              <a:gd name="T55" fmla="*/ 5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34" h="634">
                <a:moveTo>
                  <a:pt x="441" y="294"/>
                </a:moveTo>
                <a:lnTo>
                  <a:pt x="441" y="294"/>
                </a:lnTo>
                <a:cubicBezTo>
                  <a:pt x="338" y="191"/>
                  <a:pt x="338" y="191"/>
                  <a:pt x="338" y="191"/>
                </a:cubicBezTo>
                <a:cubicBezTo>
                  <a:pt x="324" y="176"/>
                  <a:pt x="309" y="176"/>
                  <a:pt x="309" y="191"/>
                </a:cubicBezTo>
                <a:cubicBezTo>
                  <a:pt x="294" y="191"/>
                  <a:pt x="294" y="206"/>
                  <a:pt x="309" y="221"/>
                </a:cubicBezTo>
                <a:cubicBezTo>
                  <a:pt x="383" y="294"/>
                  <a:pt x="383" y="294"/>
                  <a:pt x="383" y="294"/>
                </a:cubicBezTo>
                <a:cubicBezTo>
                  <a:pt x="176" y="294"/>
                  <a:pt x="176" y="294"/>
                  <a:pt x="176" y="294"/>
                </a:cubicBezTo>
                <a:cubicBezTo>
                  <a:pt x="162" y="294"/>
                  <a:pt x="162" y="309"/>
                  <a:pt x="162" y="309"/>
                </a:cubicBezTo>
                <a:cubicBezTo>
                  <a:pt x="162" y="324"/>
                  <a:pt x="162" y="338"/>
                  <a:pt x="176" y="338"/>
                </a:cubicBezTo>
                <a:cubicBezTo>
                  <a:pt x="383" y="338"/>
                  <a:pt x="383" y="338"/>
                  <a:pt x="383" y="338"/>
                </a:cubicBezTo>
                <a:cubicBezTo>
                  <a:pt x="309" y="412"/>
                  <a:pt x="309" y="412"/>
                  <a:pt x="309" y="412"/>
                </a:cubicBezTo>
                <a:cubicBezTo>
                  <a:pt x="294" y="427"/>
                  <a:pt x="294" y="442"/>
                  <a:pt x="309" y="442"/>
                </a:cubicBezTo>
                <a:cubicBezTo>
                  <a:pt x="309" y="456"/>
                  <a:pt x="324" y="456"/>
                  <a:pt x="338" y="442"/>
                </a:cubicBezTo>
                <a:cubicBezTo>
                  <a:pt x="441" y="338"/>
                  <a:pt x="441" y="338"/>
                  <a:pt x="441" y="338"/>
                </a:cubicBezTo>
                <a:cubicBezTo>
                  <a:pt x="441" y="324"/>
                  <a:pt x="441" y="324"/>
                  <a:pt x="441" y="309"/>
                </a:cubicBezTo>
                <a:lnTo>
                  <a:pt x="441" y="294"/>
                </a:ln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47"/>
                  <a:pt x="0" y="309"/>
                </a:cubicBezTo>
                <a:cubicBezTo>
                  <a:pt x="0" y="485"/>
                  <a:pt x="147" y="633"/>
                  <a:pt x="309" y="633"/>
                </a:cubicBezTo>
                <a:cubicBezTo>
                  <a:pt x="485" y="633"/>
                  <a:pt x="633" y="485"/>
                  <a:pt x="633" y="309"/>
                </a:cubicBezTo>
                <a:cubicBezTo>
                  <a:pt x="633" y="147"/>
                  <a:pt x="485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09" y="44"/>
                </a:cubicBezTo>
                <a:cubicBezTo>
                  <a:pt x="471" y="44"/>
                  <a:pt x="588" y="162"/>
                  <a:pt x="588" y="309"/>
                </a:cubicBezTo>
                <a:cubicBezTo>
                  <a:pt x="588" y="471"/>
                  <a:pt x="471" y="589"/>
                  <a:pt x="309" y="58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52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27"/>
          <p:cNvSpPr>
            <a:spLocks noChangeArrowheads="1"/>
          </p:cNvSpPr>
          <p:nvPr/>
        </p:nvSpPr>
        <p:spPr bwMode="auto">
          <a:xfrm>
            <a:off x="329609" y="3932690"/>
            <a:ext cx="347263" cy="347400"/>
          </a:xfrm>
          <a:custGeom>
            <a:avLst/>
            <a:gdLst>
              <a:gd name="T0" fmla="*/ 441 w 634"/>
              <a:gd name="T1" fmla="*/ 294 h 634"/>
              <a:gd name="T2" fmla="*/ 441 w 634"/>
              <a:gd name="T3" fmla="*/ 294 h 634"/>
              <a:gd name="T4" fmla="*/ 338 w 634"/>
              <a:gd name="T5" fmla="*/ 191 h 634"/>
              <a:gd name="T6" fmla="*/ 309 w 634"/>
              <a:gd name="T7" fmla="*/ 191 h 634"/>
              <a:gd name="T8" fmla="*/ 309 w 634"/>
              <a:gd name="T9" fmla="*/ 221 h 634"/>
              <a:gd name="T10" fmla="*/ 383 w 634"/>
              <a:gd name="T11" fmla="*/ 294 h 634"/>
              <a:gd name="T12" fmla="*/ 176 w 634"/>
              <a:gd name="T13" fmla="*/ 294 h 634"/>
              <a:gd name="T14" fmla="*/ 162 w 634"/>
              <a:gd name="T15" fmla="*/ 309 h 634"/>
              <a:gd name="T16" fmla="*/ 176 w 634"/>
              <a:gd name="T17" fmla="*/ 338 h 634"/>
              <a:gd name="T18" fmla="*/ 383 w 634"/>
              <a:gd name="T19" fmla="*/ 338 h 634"/>
              <a:gd name="T20" fmla="*/ 309 w 634"/>
              <a:gd name="T21" fmla="*/ 412 h 634"/>
              <a:gd name="T22" fmla="*/ 309 w 634"/>
              <a:gd name="T23" fmla="*/ 442 h 634"/>
              <a:gd name="T24" fmla="*/ 338 w 634"/>
              <a:gd name="T25" fmla="*/ 442 h 634"/>
              <a:gd name="T26" fmla="*/ 441 w 634"/>
              <a:gd name="T27" fmla="*/ 338 h 634"/>
              <a:gd name="T28" fmla="*/ 441 w 634"/>
              <a:gd name="T29" fmla="*/ 309 h 634"/>
              <a:gd name="T30" fmla="*/ 441 w 634"/>
              <a:gd name="T31" fmla="*/ 294 h 634"/>
              <a:gd name="T32" fmla="*/ 309 w 634"/>
              <a:gd name="T33" fmla="*/ 0 h 634"/>
              <a:gd name="T34" fmla="*/ 309 w 634"/>
              <a:gd name="T35" fmla="*/ 0 h 634"/>
              <a:gd name="T36" fmla="*/ 0 w 634"/>
              <a:gd name="T37" fmla="*/ 309 h 634"/>
              <a:gd name="T38" fmla="*/ 309 w 634"/>
              <a:gd name="T39" fmla="*/ 633 h 634"/>
              <a:gd name="T40" fmla="*/ 633 w 634"/>
              <a:gd name="T41" fmla="*/ 309 h 634"/>
              <a:gd name="T42" fmla="*/ 309 w 634"/>
              <a:gd name="T43" fmla="*/ 0 h 634"/>
              <a:gd name="T44" fmla="*/ 309 w 634"/>
              <a:gd name="T45" fmla="*/ 589 h 634"/>
              <a:gd name="T46" fmla="*/ 309 w 634"/>
              <a:gd name="T47" fmla="*/ 589 h 634"/>
              <a:gd name="T48" fmla="*/ 44 w 634"/>
              <a:gd name="T49" fmla="*/ 309 h 634"/>
              <a:gd name="T50" fmla="*/ 309 w 634"/>
              <a:gd name="T51" fmla="*/ 44 h 634"/>
              <a:gd name="T52" fmla="*/ 588 w 634"/>
              <a:gd name="T53" fmla="*/ 309 h 634"/>
              <a:gd name="T54" fmla="*/ 309 w 634"/>
              <a:gd name="T55" fmla="*/ 5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34" h="634">
                <a:moveTo>
                  <a:pt x="441" y="294"/>
                </a:moveTo>
                <a:lnTo>
                  <a:pt x="441" y="294"/>
                </a:lnTo>
                <a:cubicBezTo>
                  <a:pt x="338" y="191"/>
                  <a:pt x="338" y="191"/>
                  <a:pt x="338" y="191"/>
                </a:cubicBezTo>
                <a:cubicBezTo>
                  <a:pt x="324" y="176"/>
                  <a:pt x="309" y="176"/>
                  <a:pt x="309" y="191"/>
                </a:cubicBezTo>
                <a:cubicBezTo>
                  <a:pt x="294" y="191"/>
                  <a:pt x="294" y="206"/>
                  <a:pt x="309" y="221"/>
                </a:cubicBezTo>
                <a:cubicBezTo>
                  <a:pt x="383" y="294"/>
                  <a:pt x="383" y="294"/>
                  <a:pt x="383" y="294"/>
                </a:cubicBezTo>
                <a:cubicBezTo>
                  <a:pt x="176" y="294"/>
                  <a:pt x="176" y="294"/>
                  <a:pt x="176" y="294"/>
                </a:cubicBezTo>
                <a:cubicBezTo>
                  <a:pt x="162" y="294"/>
                  <a:pt x="162" y="309"/>
                  <a:pt x="162" y="309"/>
                </a:cubicBezTo>
                <a:cubicBezTo>
                  <a:pt x="162" y="324"/>
                  <a:pt x="162" y="338"/>
                  <a:pt x="176" y="338"/>
                </a:cubicBezTo>
                <a:cubicBezTo>
                  <a:pt x="383" y="338"/>
                  <a:pt x="383" y="338"/>
                  <a:pt x="383" y="338"/>
                </a:cubicBezTo>
                <a:cubicBezTo>
                  <a:pt x="309" y="412"/>
                  <a:pt x="309" y="412"/>
                  <a:pt x="309" y="412"/>
                </a:cubicBezTo>
                <a:cubicBezTo>
                  <a:pt x="294" y="427"/>
                  <a:pt x="294" y="442"/>
                  <a:pt x="309" y="442"/>
                </a:cubicBezTo>
                <a:cubicBezTo>
                  <a:pt x="309" y="456"/>
                  <a:pt x="324" y="456"/>
                  <a:pt x="338" y="442"/>
                </a:cubicBezTo>
                <a:cubicBezTo>
                  <a:pt x="441" y="338"/>
                  <a:pt x="441" y="338"/>
                  <a:pt x="441" y="338"/>
                </a:cubicBezTo>
                <a:cubicBezTo>
                  <a:pt x="441" y="324"/>
                  <a:pt x="441" y="324"/>
                  <a:pt x="441" y="309"/>
                </a:cubicBezTo>
                <a:lnTo>
                  <a:pt x="441" y="294"/>
                </a:ln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47"/>
                  <a:pt x="0" y="309"/>
                </a:cubicBezTo>
                <a:cubicBezTo>
                  <a:pt x="0" y="485"/>
                  <a:pt x="147" y="633"/>
                  <a:pt x="309" y="633"/>
                </a:cubicBezTo>
                <a:cubicBezTo>
                  <a:pt x="485" y="633"/>
                  <a:pt x="633" y="485"/>
                  <a:pt x="633" y="309"/>
                </a:cubicBezTo>
                <a:cubicBezTo>
                  <a:pt x="633" y="147"/>
                  <a:pt x="485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09" y="44"/>
                </a:cubicBezTo>
                <a:cubicBezTo>
                  <a:pt x="471" y="44"/>
                  <a:pt x="588" y="162"/>
                  <a:pt x="588" y="309"/>
                </a:cubicBezTo>
                <a:cubicBezTo>
                  <a:pt x="588" y="471"/>
                  <a:pt x="471" y="589"/>
                  <a:pt x="309" y="58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52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4729" y="3901098"/>
            <a:ext cx="3231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The size </a:t>
            </a:r>
            <a:r>
              <a:rPr lang="en-US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the combined economies 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of Switzerland, Ireland and Denmark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4730" y="3288054"/>
            <a:ext cx="2949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The global total Foreign Direct Investment in 2018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9609" y="843983"/>
            <a:ext cx="32708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A</a:t>
            </a:r>
            <a:r>
              <a:rPr lang="en-US" sz="525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3B5032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1% 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reduction in the cost of violence is the equivalent to: </a:t>
            </a:r>
            <a:endParaRPr lang="en-US" b="1" dirty="0"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6570" y="1732948"/>
            <a:ext cx="3065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total global Official Development Assistance in 2018</a:t>
            </a:r>
            <a:endParaRPr lang="en-US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9609" y="2236474"/>
            <a:ext cx="32708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A</a:t>
            </a:r>
            <a:r>
              <a:rPr lang="en-US" sz="525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3B5032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10% 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reduction in the cost of violence is the equivalent to: </a:t>
            </a:r>
            <a:endParaRPr lang="en-US" b="1" dirty="0"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</a:endParaRPr>
          </a:p>
        </p:txBody>
      </p:sp>
      <p:sp>
        <p:nvSpPr>
          <p:cNvPr id="16" name="Freeform 27"/>
          <p:cNvSpPr>
            <a:spLocks noChangeArrowheads="1"/>
          </p:cNvSpPr>
          <p:nvPr/>
        </p:nvSpPr>
        <p:spPr bwMode="auto">
          <a:xfrm>
            <a:off x="329609" y="1788367"/>
            <a:ext cx="347263" cy="347400"/>
          </a:xfrm>
          <a:custGeom>
            <a:avLst/>
            <a:gdLst>
              <a:gd name="T0" fmla="*/ 441 w 634"/>
              <a:gd name="T1" fmla="*/ 294 h 634"/>
              <a:gd name="T2" fmla="*/ 441 w 634"/>
              <a:gd name="T3" fmla="*/ 294 h 634"/>
              <a:gd name="T4" fmla="*/ 338 w 634"/>
              <a:gd name="T5" fmla="*/ 191 h 634"/>
              <a:gd name="T6" fmla="*/ 309 w 634"/>
              <a:gd name="T7" fmla="*/ 191 h 634"/>
              <a:gd name="T8" fmla="*/ 309 w 634"/>
              <a:gd name="T9" fmla="*/ 221 h 634"/>
              <a:gd name="T10" fmla="*/ 383 w 634"/>
              <a:gd name="T11" fmla="*/ 294 h 634"/>
              <a:gd name="T12" fmla="*/ 176 w 634"/>
              <a:gd name="T13" fmla="*/ 294 h 634"/>
              <a:gd name="T14" fmla="*/ 162 w 634"/>
              <a:gd name="T15" fmla="*/ 309 h 634"/>
              <a:gd name="T16" fmla="*/ 176 w 634"/>
              <a:gd name="T17" fmla="*/ 338 h 634"/>
              <a:gd name="T18" fmla="*/ 383 w 634"/>
              <a:gd name="T19" fmla="*/ 338 h 634"/>
              <a:gd name="T20" fmla="*/ 309 w 634"/>
              <a:gd name="T21" fmla="*/ 412 h 634"/>
              <a:gd name="T22" fmla="*/ 309 w 634"/>
              <a:gd name="T23" fmla="*/ 442 h 634"/>
              <a:gd name="T24" fmla="*/ 338 w 634"/>
              <a:gd name="T25" fmla="*/ 442 h 634"/>
              <a:gd name="T26" fmla="*/ 441 w 634"/>
              <a:gd name="T27" fmla="*/ 338 h 634"/>
              <a:gd name="T28" fmla="*/ 441 w 634"/>
              <a:gd name="T29" fmla="*/ 309 h 634"/>
              <a:gd name="T30" fmla="*/ 441 w 634"/>
              <a:gd name="T31" fmla="*/ 294 h 634"/>
              <a:gd name="T32" fmla="*/ 309 w 634"/>
              <a:gd name="T33" fmla="*/ 0 h 634"/>
              <a:gd name="T34" fmla="*/ 309 w 634"/>
              <a:gd name="T35" fmla="*/ 0 h 634"/>
              <a:gd name="T36" fmla="*/ 0 w 634"/>
              <a:gd name="T37" fmla="*/ 309 h 634"/>
              <a:gd name="T38" fmla="*/ 309 w 634"/>
              <a:gd name="T39" fmla="*/ 633 h 634"/>
              <a:gd name="T40" fmla="*/ 633 w 634"/>
              <a:gd name="T41" fmla="*/ 309 h 634"/>
              <a:gd name="T42" fmla="*/ 309 w 634"/>
              <a:gd name="T43" fmla="*/ 0 h 634"/>
              <a:gd name="T44" fmla="*/ 309 w 634"/>
              <a:gd name="T45" fmla="*/ 589 h 634"/>
              <a:gd name="T46" fmla="*/ 309 w 634"/>
              <a:gd name="T47" fmla="*/ 589 h 634"/>
              <a:gd name="T48" fmla="*/ 44 w 634"/>
              <a:gd name="T49" fmla="*/ 309 h 634"/>
              <a:gd name="T50" fmla="*/ 309 w 634"/>
              <a:gd name="T51" fmla="*/ 44 h 634"/>
              <a:gd name="T52" fmla="*/ 588 w 634"/>
              <a:gd name="T53" fmla="*/ 309 h 634"/>
              <a:gd name="T54" fmla="*/ 309 w 634"/>
              <a:gd name="T55" fmla="*/ 5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34" h="634">
                <a:moveTo>
                  <a:pt x="441" y="294"/>
                </a:moveTo>
                <a:lnTo>
                  <a:pt x="441" y="294"/>
                </a:lnTo>
                <a:cubicBezTo>
                  <a:pt x="338" y="191"/>
                  <a:pt x="338" y="191"/>
                  <a:pt x="338" y="191"/>
                </a:cubicBezTo>
                <a:cubicBezTo>
                  <a:pt x="324" y="176"/>
                  <a:pt x="309" y="176"/>
                  <a:pt x="309" y="191"/>
                </a:cubicBezTo>
                <a:cubicBezTo>
                  <a:pt x="294" y="191"/>
                  <a:pt x="294" y="206"/>
                  <a:pt x="309" y="221"/>
                </a:cubicBezTo>
                <a:cubicBezTo>
                  <a:pt x="383" y="294"/>
                  <a:pt x="383" y="294"/>
                  <a:pt x="383" y="294"/>
                </a:cubicBezTo>
                <a:cubicBezTo>
                  <a:pt x="176" y="294"/>
                  <a:pt x="176" y="294"/>
                  <a:pt x="176" y="294"/>
                </a:cubicBezTo>
                <a:cubicBezTo>
                  <a:pt x="162" y="294"/>
                  <a:pt x="162" y="309"/>
                  <a:pt x="162" y="309"/>
                </a:cubicBezTo>
                <a:cubicBezTo>
                  <a:pt x="162" y="324"/>
                  <a:pt x="162" y="338"/>
                  <a:pt x="176" y="338"/>
                </a:cubicBezTo>
                <a:cubicBezTo>
                  <a:pt x="383" y="338"/>
                  <a:pt x="383" y="338"/>
                  <a:pt x="383" y="338"/>
                </a:cubicBezTo>
                <a:cubicBezTo>
                  <a:pt x="309" y="412"/>
                  <a:pt x="309" y="412"/>
                  <a:pt x="309" y="412"/>
                </a:cubicBezTo>
                <a:cubicBezTo>
                  <a:pt x="294" y="427"/>
                  <a:pt x="294" y="442"/>
                  <a:pt x="309" y="442"/>
                </a:cubicBezTo>
                <a:cubicBezTo>
                  <a:pt x="309" y="456"/>
                  <a:pt x="324" y="456"/>
                  <a:pt x="338" y="442"/>
                </a:cubicBezTo>
                <a:cubicBezTo>
                  <a:pt x="441" y="338"/>
                  <a:pt x="441" y="338"/>
                  <a:pt x="441" y="338"/>
                </a:cubicBezTo>
                <a:cubicBezTo>
                  <a:pt x="441" y="324"/>
                  <a:pt x="441" y="324"/>
                  <a:pt x="441" y="309"/>
                </a:cubicBezTo>
                <a:lnTo>
                  <a:pt x="441" y="294"/>
                </a:ln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47"/>
                  <a:pt x="0" y="309"/>
                </a:cubicBezTo>
                <a:cubicBezTo>
                  <a:pt x="0" y="485"/>
                  <a:pt x="147" y="633"/>
                  <a:pt x="309" y="633"/>
                </a:cubicBezTo>
                <a:cubicBezTo>
                  <a:pt x="485" y="633"/>
                  <a:pt x="633" y="485"/>
                  <a:pt x="633" y="309"/>
                </a:cubicBezTo>
                <a:cubicBezTo>
                  <a:pt x="633" y="147"/>
                  <a:pt x="485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09" y="44"/>
                </a:cubicBezTo>
                <a:cubicBezTo>
                  <a:pt x="471" y="44"/>
                  <a:pt x="588" y="162"/>
                  <a:pt x="588" y="309"/>
                </a:cubicBezTo>
                <a:cubicBezTo>
                  <a:pt x="588" y="471"/>
                  <a:pt x="471" y="589"/>
                  <a:pt x="309" y="58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52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5"/>
          <p:cNvSpPr txBox="1"/>
          <p:nvPr/>
        </p:nvSpPr>
        <p:spPr>
          <a:xfrm>
            <a:off x="27930" y="4514143"/>
            <a:ext cx="826799" cy="244961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buClrTx/>
              <a:defRPr/>
            </a:pPr>
            <a:r>
              <a:rPr lang="en-AU" sz="80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IEP</a:t>
            </a:r>
          </a:p>
        </p:txBody>
      </p:sp>
    </p:spTree>
    <p:extLst>
      <p:ext uri="{BB962C8B-B14F-4D97-AF65-F5344CB8AC3E}">
        <p14:creationId xmlns:p14="http://schemas.microsoft.com/office/powerpoint/2010/main" val="292079494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58"/>
          <p:cNvSpPr txBox="1"/>
          <p:nvPr/>
        </p:nvSpPr>
        <p:spPr>
          <a:xfrm>
            <a:off x="298208" y="125370"/>
            <a:ext cx="6165971" cy="492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>
              <a:lnSpc>
                <a:spcPct val="111111"/>
              </a:lnSpc>
              <a:buClr>
                <a:srgbClr val="FFFFFF"/>
              </a:buClr>
              <a:buSzPts val="3600"/>
            </a:pPr>
            <a:r>
              <a:rPr lang="en-AU" sz="2399" b="1" dirty="0">
                <a:solidFill>
                  <a:srgbClr val="181E28"/>
                </a:solidFill>
                <a:latin typeface="Roboto"/>
                <a:ea typeface="Roboto"/>
                <a:cs typeface="Roboto"/>
                <a:sym typeface="Roboto"/>
              </a:rPr>
              <a:t>Connect with us</a:t>
            </a:r>
            <a:r>
              <a:rPr lang="en-AU" sz="2399" b="1" dirty="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399" b="1" dirty="0">
              <a:solidFill>
                <a:srgbClr val="00B0F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11048" y="906979"/>
            <a:ext cx="539353" cy="539353"/>
          </a:xfrm>
          <a:prstGeom prst="ellipse">
            <a:avLst/>
          </a:prstGeom>
          <a:noFill/>
          <a:ln w="38100" cmpd="sng">
            <a:solidFill>
              <a:srgbClr val="0063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525">
              <a:latin typeface="Roboto" panose="02000000000000000000" pitchFamily="2" charset="0"/>
              <a:ea typeface="Roboto" panose="02000000000000000000" pitchFamily="2" charset="0"/>
              <a:cs typeface="Lato Light"/>
            </a:endParaRPr>
          </a:p>
        </p:txBody>
      </p:sp>
      <p:sp>
        <p:nvSpPr>
          <p:cNvPr id="9" name="Freeform 131"/>
          <p:cNvSpPr>
            <a:spLocks noEditPoints="1"/>
          </p:cNvSpPr>
          <p:nvPr/>
        </p:nvSpPr>
        <p:spPr bwMode="auto">
          <a:xfrm>
            <a:off x="1555709" y="1038543"/>
            <a:ext cx="261342" cy="261342"/>
          </a:xfrm>
          <a:custGeom>
            <a:avLst/>
            <a:gdLst>
              <a:gd name="T0" fmla="*/ 2147483646 w 55"/>
              <a:gd name="T1" fmla="*/ 2147483646 h 55"/>
              <a:gd name="T2" fmla="*/ 2147483646 w 55"/>
              <a:gd name="T3" fmla="*/ 2147483646 h 55"/>
              <a:gd name="T4" fmla="*/ 0 w 55"/>
              <a:gd name="T5" fmla="*/ 2147483646 h 55"/>
              <a:gd name="T6" fmla="*/ 2147483646 w 55"/>
              <a:gd name="T7" fmla="*/ 0 h 55"/>
              <a:gd name="T8" fmla="*/ 2147483646 w 55"/>
              <a:gd name="T9" fmla="*/ 2147483646 h 55"/>
              <a:gd name="T10" fmla="*/ 2147483646 w 55"/>
              <a:gd name="T11" fmla="*/ 2147483646 h 55"/>
              <a:gd name="T12" fmla="*/ 2147483646 w 55"/>
              <a:gd name="T13" fmla="*/ 2147483646 h 55"/>
              <a:gd name="T14" fmla="*/ 2147483646 w 55"/>
              <a:gd name="T15" fmla="*/ 2147483646 h 55"/>
              <a:gd name="T16" fmla="*/ 2147483646 w 55"/>
              <a:gd name="T17" fmla="*/ 2147483646 h 55"/>
              <a:gd name="T18" fmla="*/ 2147483646 w 55"/>
              <a:gd name="T19" fmla="*/ 2147483646 h 55"/>
              <a:gd name="T20" fmla="*/ 2147483646 w 55"/>
              <a:gd name="T21" fmla="*/ 2147483646 h 55"/>
              <a:gd name="T22" fmla="*/ 2147483646 w 55"/>
              <a:gd name="T23" fmla="*/ 2147483646 h 55"/>
              <a:gd name="T24" fmla="*/ 2147483646 w 55"/>
              <a:gd name="T25" fmla="*/ 2147483646 h 55"/>
              <a:gd name="T26" fmla="*/ 2147483646 w 55"/>
              <a:gd name="T27" fmla="*/ 2147483646 h 55"/>
              <a:gd name="T28" fmla="*/ 2147483646 w 55"/>
              <a:gd name="T29" fmla="*/ 2147483646 h 55"/>
              <a:gd name="T30" fmla="*/ 2147483646 w 55"/>
              <a:gd name="T31" fmla="*/ 2147483646 h 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5" h="55">
                <a:moveTo>
                  <a:pt x="55" y="28"/>
                </a:moveTo>
                <a:cubicBezTo>
                  <a:pt x="55" y="43"/>
                  <a:pt x="42" y="55"/>
                  <a:pt x="27" y="55"/>
                </a:cubicBezTo>
                <a:cubicBezTo>
                  <a:pt x="12" y="55"/>
                  <a:pt x="0" y="43"/>
                  <a:pt x="0" y="28"/>
                </a:cubicBezTo>
                <a:cubicBezTo>
                  <a:pt x="0" y="13"/>
                  <a:pt x="12" y="0"/>
                  <a:pt x="27" y="0"/>
                </a:cubicBezTo>
                <a:cubicBezTo>
                  <a:pt x="42" y="0"/>
                  <a:pt x="55" y="13"/>
                  <a:pt x="55" y="28"/>
                </a:cubicBezTo>
                <a:close/>
                <a:moveTo>
                  <a:pt x="42" y="28"/>
                </a:moveTo>
                <a:cubicBezTo>
                  <a:pt x="42" y="27"/>
                  <a:pt x="42" y="26"/>
                  <a:pt x="41" y="26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0" y="14"/>
                  <a:pt x="19" y="14"/>
                </a:cubicBezTo>
                <a:cubicBezTo>
                  <a:pt x="18" y="15"/>
                  <a:pt x="18" y="16"/>
                  <a:pt x="18" y="16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40"/>
                  <a:pt x="18" y="41"/>
                  <a:pt x="19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41" y="30"/>
                  <a:pt x="41" y="30"/>
                  <a:pt x="41" y="30"/>
                </a:cubicBezTo>
                <a:cubicBezTo>
                  <a:pt x="42" y="29"/>
                  <a:pt x="42" y="29"/>
                  <a:pt x="42" y="28"/>
                </a:cubicBezTo>
                <a:close/>
              </a:path>
            </a:pathLst>
          </a:custGeom>
          <a:solidFill>
            <a:srgbClr val="0063A2"/>
          </a:solidFill>
          <a:ln>
            <a:noFill/>
          </a:ln>
          <a:extLst/>
        </p:spPr>
        <p:txBody>
          <a:bodyPr/>
          <a:lstStyle/>
          <a:p>
            <a:endParaRPr lang="en-GB" sz="525">
              <a:solidFill>
                <a:srgbClr val="0063A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TextBox 112"/>
          <p:cNvSpPr txBox="1">
            <a:spLocks noChangeArrowheads="1"/>
          </p:cNvSpPr>
          <p:nvPr/>
        </p:nvSpPr>
        <p:spPr bwMode="auto">
          <a:xfrm>
            <a:off x="2084346" y="929552"/>
            <a:ext cx="2317337" cy="28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3" tIns="34292" rIns="68583" bIns="34292">
            <a:spAutoFit/>
          </a:bodyPr>
          <a:lstStyle/>
          <a:p>
            <a:r>
              <a:rPr lang="en-AU" altLang="en-US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visionofhumanity.org</a:t>
            </a:r>
            <a:endParaRPr lang="id-ID" altLang="en-US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Rectangle 113"/>
          <p:cNvSpPr>
            <a:spLocks noChangeArrowheads="1"/>
          </p:cNvSpPr>
          <p:nvPr/>
        </p:nvSpPr>
        <p:spPr bwMode="auto">
          <a:xfrm>
            <a:off x="2084346" y="1192085"/>
            <a:ext cx="2244924" cy="34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3" tIns="34292" rIns="68583" bIns="34292">
            <a:spAutoFit/>
          </a:bodyPr>
          <a:lstStyle/>
          <a:p>
            <a:r>
              <a:rPr lang="en-US" altLang="en-US" sz="9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Explore peace indexes, peace research </a:t>
            </a:r>
          </a:p>
          <a:p>
            <a:r>
              <a:rPr lang="en-US" altLang="en-US" sz="9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and peace news and articles. </a:t>
            </a:r>
          </a:p>
        </p:txBody>
      </p:sp>
      <p:sp>
        <p:nvSpPr>
          <p:cNvPr id="12" name="TextBox 114"/>
          <p:cNvSpPr txBox="1">
            <a:spLocks noChangeArrowheads="1"/>
          </p:cNvSpPr>
          <p:nvPr/>
        </p:nvSpPr>
        <p:spPr bwMode="auto">
          <a:xfrm>
            <a:off x="2084345" y="1722643"/>
            <a:ext cx="2244924" cy="28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3" tIns="34292" rIns="68583" bIns="34292">
            <a:spAutoFit/>
          </a:bodyPr>
          <a:lstStyle/>
          <a:p>
            <a:r>
              <a:rPr lang="en-AU" altLang="en-US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GlobalPeaceIndex</a:t>
            </a:r>
            <a:endParaRPr lang="id-ID" altLang="en-US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Rectangle 115"/>
          <p:cNvSpPr>
            <a:spLocks noChangeArrowheads="1"/>
          </p:cNvSpPr>
          <p:nvPr/>
        </p:nvSpPr>
        <p:spPr bwMode="auto">
          <a:xfrm>
            <a:off x="2084346" y="1954085"/>
            <a:ext cx="2244924" cy="34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3" tIns="34292" rIns="68583" bIns="34292">
            <a:spAutoFit/>
          </a:bodyPr>
          <a:lstStyle/>
          <a:p>
            <a:r>
              <a:rPr lang="en-US" altLang="en-US" sz="900" dirty="0">
                <a:solidFill>
                  <a:srgbClr val="2C3744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Like us on Facebook for articles, video and other peace related content. </a:t>
            </a:r>
          </a:p>
        </p:txBody>
      </p:sp>
      <p:sp>
        <p:nvSpPr>
          <p:cNvPr id="14" name="TextBox 116"/>
          <p:cNvSpPr txBox="1">
            <a:spLocks noChangeArrowheads="1"/>
          </p:cNvSpPr>
          <p:nvPr/>
        </p:nvSpPr>
        <p:spPr bwMode="auto">
          <a:xfrm>
            <a:off x="5821956" y="948813"/>
            <a:ext cx="2244924" cy="28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3" tIns="34292" rIns="68583" bIns="34292">
            <a:spAutoFit/>
          </a:bodyPr>
          <a:lstStyle/>
          <a:p>
            <a:r>
              <a:rPr lang="en-AU" altLang="en-US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@</a:t>
            </a:r>
            <a:r>
              <a:rPr lang="en-AU" altLang="en-US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GlobPeaceIndex</a:t>
            </a:r>
            <a:endParaRPr lang="id-ID" altLang="en-US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Rectangle 117"/>
          <p:cNvSpPr>
            <a:spLocks noChangeArrowheads="1"/>
          </p:cNvSpPr>
          <p:nvPr/>
        </p:nvSpPr>
        <p:spPr bwMode="auto">
          <a:xfrm>
            <a:off x="5821956" y="1211941"/>
            <a:ext cx="2244924" cy="34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3" tIns="34292" rIns="68583" bIns="34292">
            <a:spAutoFit/>
          </a:bodyPr>
          <a:lstStyle/>
          <a:p>
            <a:r>
              <a:rPr lang="en-US" altLang="en-US" sz="900" dirty="0">
                <a:solidFill>
                  <a:srgbClr val="2C3744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Keep up to date with the latest peace news</a:t>
            </a:r>
            <a:r>
              <a:rPr lang="en-US" altLang="en-US" sz="900" dirty="0">
                <a:solidFill>
                  <a:srgbClr val="2C37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sp>
        <p:nvSpPr>
          <p:cNvPr id="16" name="TextBox 119"/>
          <p:cNvSpPr txBox="1">
            <a:spLocks noChangeArrowheads="1"/>
          </p:cNvSpPr>
          <p:nvPr/>
        </p:nvSpPr>
        <p:spPr bwMode="auto">
          <a:xfrm>
            <a:off x="5839220" y="1681048"/>
            <a:ext cx="2244923" cy="28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3" tIns="34292" rIns="68583" bIns="34292">
            <a:spAutoFit/>
          </a:bodyPr>
          <a:lstStyle/>
          <a:p>
            <a:r>
              <a:rPr lang="en-AU" altLang="en-US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@</a:t>
            </a:r>
            <a:r>
              <a:rPr lang="en-AU" altLang="en-US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GlobalPeaceIndex</a:t>
            </a:r>
            <a:endParaRPr lang="id-ID" altLang="en-US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Rectangle 120"/>
          <p:cNvSpPr>
            <a:spLocks noChangeArrowheads="1"/>
          </p:cNvSpPr>
          <p:nvPr/>
        </p:nvSpPr>
        <p:spPr bwMode="auto">
          <a:xfrm>
            <a:off x="5839220" y="1944176"/>
            <a:ext cx="2244923" cy="34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3" tIns="34292" rIns="68583" bIns="34292">
            <a:spAutoFit/>
          </a:bodyPr>
          <a:lstStyle/>
          <a:p>
            <a:r>
              <a:rPr lang="es-ES" altLang="en-US" sz="900" dirty="0" err="1">
                <a:solidFill>
                  <a:srgbClr val="2C3744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Get</a:t>
            </a:r>
            <a:r>
              <a:rPr lang="es-ES" altLang="en-US" sz="900" dirty="0">
                <a:solidFill>
                  <a:srgbClr val="2C3744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altLang="en-US" sz="900" dirty="0" err="1">
                <a:solidFill>
                  <a:srgbClr val="2C3744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</a:t>
            </a:r>
            <a:r>
              <a:rPr lang="es-ES" altLang="en-US" sz="900" dirty="0">
                <a:solidFill>
                  <a:srgbClr val="2C3744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altLang="en-US" sz="900" dirty="0" err="1">
                <a:solidFill>
                  <a:srgbClr val="2C3744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latest</a:t>
            </a:r>
            <a:r>
              <a:rPr lang="es-ES" altLang="en-US" sz="900" dirty="0">
                <a:solidFill>
                  <a:srgbClr val="2C3744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altLang="en-US" sz="900" dirty="0" err="1">
                <a:solidFill>
                  <a:srgbClr val="2C3744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news</a:t>
            </a:r>
            <a:r>
              <a:rPr lang="es-ES" altLang="en-US" sz="900" dirty="0">
                <a:solidFill>
                  <a:srgbClr val="2C3744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and </a:t>
            </a:r>
            <a:r>
              <a:rPr lang="es-ES" altLang="en-US" sz="900" dirty="0" err="1">
                <a:solidFill>
                  <a:srgbClr val="2C3744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stories</a:t>
            </a:r>
            <a:r>
              <a:rPr lang="es-ES" altLang="en-US" sz="900" dirty="0">
                <a:solidFill>
                  <a:srgbClr val="2C3744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altLang="en-US" sz="900" dirty="0" err="1">
                <a:solidFill>
                  <a:srgbClr val="2C3744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on</a:t>
            </a:r>
            <a:r>
              <a:rPr lang="es-ES" altLang="en-US" sz="900" dirty="0">
                <a:solidFill>
                  <a:srgbClr val="2C3744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Instagram.</a:t>
            </a:r>
            <a:endParaRPr lang="en-US" altLang="en-US" sz="900" dirty="0">
              <a:solidFill>
                <a:srgbClr val="2C3744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425930" y="1621949"/>
            <a:ext cx="567333" cy="567333"/>
          </a:xfrm>
          <a:prstGeom prst="ellipse">
            <a:avLst/>
          </a:prstGeom>
          <a:solidFill>
            <a:srgbClr val="206BA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3" rIns="91407" bIns="45703" anchor="ctr"/>
          <a:lstStyle/>
          <a:p>
            <a:pPr algn="ctr">
              <a:defRPr/>
            </a:pPr>
            <a:endParaRPr lang="en-US" sz="1350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165921" y="903618"/>
            <a:ext cx="572096" cy="571500"/>
          </a:xfrm>
          <a:prstGeom prst="ellipse">
            <a:avLst/>
          </a:prstGeom>
          <a:solidFill>
            <a:srgbClr val="4FC0E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3" rIns="91407" bIns="45703" anchor="ctr"/>
          <a:lstStyle/>
          <a:p>
            <a:pPr algn="ctr">
              <a:defRPr/>
            </a:pPr>
            <a:endParaRPr lang="en-US" sz="13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5312071" y="1076258"/>
            <a:ext cx="279797" cy="228005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07" tIns="45703" rIns="91407" bIns="45703"/>
          <a:lstStyle/>
          <a:p>
            <a:pPr>
              <a:defRPr/>
            </a:pPr>
            <a:endParaRPr lang="en-US" sz="13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193901" y="1632281"/>
            <a:ext cx="571500" cy="572095"/>
          </a:xfrm>
          <a:prstGeom prst="ellipse">
            <a:avLst/>
          </a:prstGeom>
          <a:solidFill>
            <a:srgbClr val="06B3B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3" rIns="91407" bIns="45703" anchor="ctr"/>
          <a:lstStyle/>
          <a:p>
            <a:pPr algn="ctr">
              <a:defRPr/>
            </a:pPr>
            <a:endParaRPr lang="en-US" sz="13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45" y="1725824"/>
            <a:ext cx="605011" cy="391478"/>
          </a:xfrm>
          <a:prstGeom prst="rect">
            <a:avLst/>
          </a:prstGeom>
        </p:spPr>
      </p:pic>
      <p:pic>
        <p:nvPicPr>
          <p:cNvPr id="23" name="Picture 22" descr="New Macbook Silver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991" y="2946584"/>
            <a:ext cx="2131003" cy="1248291"/>
          </a:xfrm>
          <a:prstGeom prst="rect">
            <a:avLst/>
          </a:prstGeom>
        </p:spPr>
      </p:pic>
      <p:pic>
        <p:nvPicPr>
          <p:cNvPr id="24" name="Picture 23" descr="New Macbook Silver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069" y="2953692"/>
            <a:ext cx="2131003" cy="1248291"/>
          </a:xfrm>
          <a:prstGeom prst="rect">
            <a:avLst/>
          </a:prstGeom>
        </p:spPr>
      </p:pic>
      <p:pic>
        <p:nvPicPr>
          <p:cNvPr id="25" name="Picture 24" descr="New Macbook Silver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069" y="2558906"/>
            <a:ext cx="3409924" cy="1997452"/>
          </a:xfrm>
          <a:prstGeom prst="rect">
            <a:avLst/>
          </a:prstGeom>
        </p:spPr>
      </p:pic>
      <p:pic>
        <p:nvPicPr>
          <p:cNvPr id="26" name="Picture Placeholder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" r="5392"/>
          <a:stretch>
            <a:fillRect/>
          </a:stretch>
        </p:blipFill>
        <p:spPr>
          <a:xfrm>
            <a:off x="6094823" y="3052066"/>
            <a:ext cx="1624013" cy="1023938"/>
          </a:xfrm>
          <a:prstGeom prst="rect">
            <a:avLst/>
          </a:prstGeom>
        </p:spPr>
      </p:pic>
      <p:pic>
        <p:nvPicPr>
          <p:cNvPr id="27" name="Picture Placeholder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" r="5376"/>
          <a:stretch>
            <a:fillRect/>
          </a:stretch>
        </p:blipFill>
        <p:spPr>
          <a:xfrm>
            <a:off x="1671057" y="3041945"/>
            <a:ext cx="1624608" cy="1023938"/>
          </a:xfrm>
          <a:prstGeom prst="rect">
            <a:avLst/>
          </a:prstGeom>
        </p:spPr>
      </p:pic>
      <p:pic>
        <p:nvPicPr>
          <p:cNvPr id="28" name="Picture Placeholder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" r="5383"/>
          <a:stretch>
            <a:fillRect/>
          </a:stretch>
        </p:blipFill>
        <p:spPr>
          <a:xfrm>
            <a:off x="3400209" y="2707286"/>
            <a:ext cx="2599236" cy="1638465"/>
          </a:xfrm>
          <a:prstGeom prst="rect">
            <a:avLst/>
          </a:prstGeom>
        </p:spPr>
      </p:pic>
      <p:sp>
        <p:nvSpPr>
          <p:cNvPr id="29" name="Freeform 11"/>
          <p:cNvSpPr>
            <a:spLocks/>
          </p:cNvSpPr>
          <p:nvPr/>
        </p:nvSpPr>
        <p:spPr bwMode="auto">
          <a:xfrm>
            <a:off x="1617139" y="1741398"/>
            <a:ext cx="164518" cy="315789"/>
          </a:xfrm>
          <a:custGeom>
            <a:avLst/>
            <a:gdLst>
              <a:gd name="T0" fmla="*/ 200 w 200"/>
              <a:gd name="T1" fmla="*/ 62 h 360"/>
              <a:gd name="T2" fmla="*/ 143 w 200"/>
              <a:gd name="T3" fmla="*/ 62 h 360"/>
              <a:gd name="T4" fmla="*/ 128 w 200"/>
              <a:gd name="T5" fmla="*/ 83 h 360"/>
              <a:gd name="T6" fmla="*/ 128 w 200"/>
              <a:gd name="T7" fmla="*/ 125 h 360"/>
              <a:gd name="T8" fmla="*/ 200 w 200"/>
              <a:gd name="T9" fmla="*/ 125 h 360"/>
              <a:gd name="T10" fmla="*/ 200 w 200"/>
              <a:gd name="T11" fmla="*/ 183 h 360"/>
              <a:gd name="T12" fmla="*/ 128 w 200"/>
              <a:gd name="T13" fmla="*/ 183 h 360"/>
              <a:gd name="T14" fmla="*/ 128 w 200"/>
              <a:gd name="T15" fmla="*/ 360 h 360"/>
              <a:gd name="T16" fmla="*/ 61 w 200"/>
              <a:gd name="T17" fmla="*/ 360 h 360"/>
              <a:gd name="T18" fmla="*/ 61 w 200"/>
              <a:gd name="T19" fmla="*/ 183 h 360"/>
              <a:gd name="T20" fmla="*/ 0 w 200"/>
              <a:gd name="T21" fmla="*/ 183 h 360"/>
              <a:gd name="T22" fmla="*/ 0 w 200"/>
              <a:gd name="T23" fmla="*/ 125 h 360"/>
              <a:gd name="T24" fmla="*/ 61 w 200"/>
              <a:gd name="T25" fmla="*/ 125 h 360"/>
              <a:gd name="T26" fmla="*/ 61 w 200"/>
              <a:gd name="T27" fmla="*/ 90 h 360"/>
              <a:gd name="T28" fmla="*/ 143 w 200"/>
              <a:gd name="T29" fmla="*/ 0 h 360"/>
              <a:gd name="T30" fmla="*/ 200 w 200"/>
              <a:gd name="T31" fmla="*/ 0 h 360"/>
              <a:gd name="T32" fmla="*/ 200 w 200"/>
              <a:gd name="T33" fmla="*/ 62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0" h="360">
                <a:moveTo>
                  <a:pt x="200" y="62"/>
                </a:moveTo>
                <a:cubicBezTo>
                  <a:pt x="143" y="62"/>
                  <a:pt x="143" y="62"/>
                  <a:pt x="143" y="62"/>
                </a:cubicBezTo>
                <a:cubicBezTo>
                  <a:pt x="136" y="62"/>
                  <a:pt x="128" y="71"/>
                  <a:pt x="128" y="83"/>
                </a:cubicBezTo>
                <a:cubicBezTo>
                  <a:pt x="128" y="125"/>
                  <a:pt x="128" y="125"/>
                  <a:pt x="128" y="125"/>
                </a:cubicBezTo>
                <a:cubicBezTo>
                  <a:pt x="200" y="125"/>
                  <a:pt x="200" y="125"/>
                  <a:pt x="200" y="125"/>
                </a:cubicBezTo>
                <a:cubicBezTo>
                  <a:pt x="200" y="183"/>
                  <a:pt x="200" y="183"/>
                  <a:pt x="200" y="183"/>
                </a:cubicBezTo>
                <a:cubicBezTo>
                  <a:pt x="128" y="183"/>
                  <a:pt x="128" y="183"/>
                  <a:pt x="128" y="183"/>
                </a:cubicBezTo>
                <a:cubicBezTo>
                  <a:pt x="128" y="360"/>
                  <a:pt x="128" y="360"/>
                  <a:pt x="128" y="360"/>
                </a:cubicBezTo>
                <a:cubicBezTo>
                  <a:pt x="61" y="360"/>
                  <a:pt x="61" y="360"/>
                  <a:pt x="61" y="360"/>
                </a:cubicBezTo>
                <a:cubicBezTo>
                  <a:pt x="61" y="183"/>
                  <a:pt x="61" y="183"/>
                  <a:pt x="61" y="183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125"/>
                  <a:pt x="0" y="125"/>
                  <a:pt x="0" y="125"/>
                </a:cubicBezTo>
                <a:cubicBezTo>
                  <a:pt x="61" y="125"/>
                  <a:pt x="61" y="125"/>
                  <a:pt x="61" y="125"/>
                </a:cubicBezTo>
                <a:cubicBezTo>
                  <a:pt x="61" y="90"/>
                  <a:pt x="61" y="90"/>
                  <a:pt x="61" y="90"/>
                </a:cubicBezTo>
                <a:cubicBezTo>
                  <a:pt x="61" y="40"/>
                  <a:pt x="95" y="0"/>
                  <a:pt x="143" y="0"/>
                </a:cubicBezTo>
                <a:cubicBezTo>
                  <a:pt x="200" y="0"/>
                  <a:pt x="200" y="0"/>
                  <a:pt x="200" y="0"/>
                </a:cubicBezTo>
                <a:lnTo>
                  <a:pt x="200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243751" tIns="121874" rIns="243751" bIns="121874"/>
          <a:lstStyle/>
          <a:p>
            <a:pPr>
              <a:defRPr/>
            </a:pPr>
            <a:endParaRPr lang="en-US" sz="3599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648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8" name="Google Shape;2288;p333"/>
          <p:cNvPicPr preferRelativeResize="0"/>
          <p:nvPr/>
        </p:nvPicPr>
        <p:blipFill rotWithShape="1">
          <a:blip r:embed="rId3">
            <a:alphaModFix/>
          </a:blip>
          <a:srcRect l="14209"/>
          <a:stretch/>
        </p:blipFill>
        <p:spPr>
          <a:xfrm>
            <a:off x="311437" y="1564487"/>
            <a:ext cx="1225864" cy="2289881"/>
          </a:xfrm>
          <a:prstGeom prst="rect">
            <a:avLst/>
          </a:prstGeom>
          <a:noFill/>
          <a:ln>
            <a:noFill/>
          </a:ln>
        </p:spPr>
      </p:pic>
      <p:sp>
        <p:nvSpPr>
          <p:cNvPr id="2293" name="Google Shape;2293;p333"/>
          <p:cNvSpPr txBox="1"/>
          <p:nvPr/>
        </p:nvSpPr>
        <p:spPr>
          <a:xfrm>
            <a:off x="613361" y="3945904"/>
            <a:ext cx="622015" cy="2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dk1"/>
                </a:solidFill>
                <a:latin typeface="+mj-lt"/>
              </a:rPr>
              <a:t>SYDNEY</a:t>
            </a:r>
            <a:endParaRPr sz="1100" b="1" i="0" cap="none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294" name="Google Shape;2294;p333"/>
          <p:cNvSpPr txBox="1"/>
          <p:nvPr/>
        </p:nvSpPr>
        <p:spPr>
          <a:xfrm>
            <a:off x="706150" y="4161751"/>
            <a:ext cx="1428900" cy="1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</a:pPr>
            <a:r>
              <a:rPr lang="en" sz="800" dirty="0">
                <a:solidFill>
                  <a:schemeClr val="accent4"/>
                </a:solidFill>
                <a:latin typeface="+mj-lt"/>
              </a:rPr>
              <a:t>Australia </a:t>
            </a:r>
            <a:endParaRPr sz="800" i="0" cap="none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296" name="Google Shape;2296;p333"/>
          <p:cNvSpPr txBox="1"/>
          <p:nvPr/>
        </p:nvSpPr>
        <p:spPr>
          <a:xfrm>
            <a:off x="628650" y="749338"/>
            <a:ext cx="78852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2400" b="1" dirty="0">
                <a:solidFill>
                  <a:schemeClr val="dk1"/>
                </a:solidFill>
                <a:latin typeface="+mj-lt"/>
              </a:rPr>
              <a:t>IEP International Offices </a:t>
            </a:r>
            <a:endParaRPr sz="2400" b="1" i="0" cap="none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297" name="Google Shape;2297;p333"/>
          <p:cNvSpPr txBox="1"/>
          <p:nvPr/>
        </p:nvSpPr>
        <p:spPr>
          <a:xfrm>
            <a:off x="1924302" y="3945904"/>
            <a:ext cx="1428900" cy="2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dk1"/>
                </a:solidFill>
                <a:latin typeface="+mj-lt"/>
              </a:rPr>
              <a:t>NEW YORK </a:t>
            </a:r>
            <a:endParaRPr sz="1100" b="1" i="0" cap="none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298" name="Google Shape;2298;p333"/>
          <p:cNvSpPr txBox="1"/>
          <p:nvPr/>
        </p:nvSpPr>
        <p:spPr>
          <a:xfrm>
            <a:off x="2176152" y="4161751"/>
            <a:ext cx="1428900" cy="1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</a:pPr>
            <a:r>
              <a:rPr lang="en" sz="800">
                <a:solidFill>
                  <a:schemeClr val="accent4"/>
                </a:solidFill>
                <a:latin typeface="+mj-lt"/>
              </a:rPr>
              <a:t>USA</a:t>
            </a:r>
            <a:endParaRPr sz="800" i="0" cap="none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299" name="Google Shape;2299;p333"/>
          <p:cNvSpPr txBox="1"/>
          <p:nvPr/>
        </p:nvSpPr>
        <p:spPr>
          <a:xfrm>
            <a:off x="3394304" y="3945904"/>
            <a:ext cx="1428900" cy="2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dk1"/>
                </a:solidFill>
                <a:latin typeface="+mj-lt"/>
              </a:rPr>
              <a:t>BRUSSELS </a:t>
            </a:r>
            <a:endParaRPr sz="1100" b="1" i="0" cap="none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300" name="Google Shape;2300;p333"/>
          <p:cNvSpPr txBox="1"/>
          <p:nvPr/>
        </p:nvSpPr>
        <p:spPr>
          <a:xfrm>
            <a:off x="3624013" y="4160440"/>
            <a:ext cx="1428900" cy="1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</a:pPr>
            <a:r>
              <a:rPr lang="en" sz="800" dirty="0">
                <a:solidFill>
                  <a:schemeClr val="accent4"/>
                </a:solidFill>
                <a:latin typeface="+mj-lt"/>
              </a:rPr>
              <a:t>Belgium</a:t>
            </a:r>
            <a:endParaRPr sz="800" i="0" cap="none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301" name="Google Shape;2301;p333"/>
          <p:cNvSpPr txBox="1"/>
          <p:nvPr/>
        </p:nvSpPr>
        <p:spPr>
          <a:xfrm>
            <a:off x="4814447" y="3947106"/>
            <a:ext cx="1428900" cy="2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dk1"/>
                </a:solidFill>
                <a:latin typeface="+mj-lt"/>
              </a:rPr>
              <a:t>THE HAGUE</a:t>
            </a:r>
            <a:endParaRPr sz="1100" b="1" i="0" cap="none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302" name="Google Shape;2302;p333"/>
          <p:cNvSpPr txBox="1"/>
          <p:nvPr/>
        </p:nvSpPr>
        <p:spPr>
          <a:xfrm>
            <a:off x="4853968" y="4160440"/>
            <a:ext cx="1428900" cy="1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</a:pPr>
            <a:r>
              <a:rPr lang="en" sz="800" dirty="0">
                <a:solidFill>
                  <a:schemeClr val="accent4"/>
                </a:solidFill>
                <a:latin typeface="+mj-lt"/>
              </a:rPr>
              <a:t>The Netherlands</a:t>
            </a:r>
            <a:endParaRPr sz="800" i="0" cap="none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303" name="Google Shape;2303;p333"/>
          <p:cNvSpPr txBox="1"/>
          <p:nvPr/>
        </p:nvSpPr>
        <p:spPr>
          <a:xfrm>
            <a:off x="6159954" y="3945904"/>
            <a:ext cx="1428900" cy="2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dk1"/>
                </a:solidFill>
                <a:latin typeface="+mj-lt"/>
              </a:rPr>
              <a:t>MEXICO CITY</a:t>
            </a:r>
            <a:endParaRPr sz="1100" b="1" i="0" cap="none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304" name="Google Shape;2304;p333"/>
          <p:cNvSpPr txBox="1"/>
          <p:nvPr/>
        </p:nvSpPr>
        <p:spPr>
          <a:xfrm>
            <a:off x="6469673" y="4160440"/>
            <a:ext cx="1428900" cy="1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</a:pPr>
            <a:r>
              <a:rPr lang="en" sz="800" dirty="0">
                <a:solidFill>
                  <a:schemeClr val="accent4"/>
                </a:solidFill>
                <a:latin typeface="+mj-lt"/>
              </a:rPr>
              <a:t>Mexico</a:t>
            </a:r>
            <a:endParaRPr sz="800" i="0" cap="none" dirty="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2306" name="Google Shape;2306;p333"/>
          <p:cNvPicPr preferRelativeResize="0"/>
          <p:nvPr/>
        </p:nvPicPr>
        <p:blipFill rotWithShape="1">
          <a:blip r:embed="rId4">
            <a:alphaModFix/>
          </a:blip>
          <a:srcRect r="13667"/>
          <a:stretch/>
        </p:blipFill>
        <p:spPr>
          <a:xfrm>
            <a:off x="6009405" y="1564464"/>
            <a:ext cx="1233614" cy="2289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7" name="Google Shape;2307;p333"/>
          <p:cNvPicPr preferRelativeResize="0"/>
          <p:nvPr/>
        </p:nvPicPr>
        <p:blipFill rotWithShape="1">
          <a:blip r:embed="rId5">
            <a:alphaModFix/>
          </a:blip>
          <a:srcRect r="12522"/>
          <a:stretch/>
        </p:blipFill>
        <p:spPr>
          <a:xfrm>
            <a:off x="3151502" y="1564481"/>
            <a:ext cx="1249975" cy="2289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8" name="Google Shape;2308;p333"/>
          <p:cNvPicPr preferRelativeResize="0"/>
          <p:nvPr/>
        </p:nvPicPr>
        <p:blipFill rotWithShape="1">
          <a:blip r:embed="rId6">
            <a:alphaModFix/>
          </a:blip>
          <a:srcRect r="13414"/>
          <a:stretch/>
        </p:blipFill>
        <p:spPr>
          <a:xfrm>
            <a:off x="4586832" y="1564475"/>
            <a:ext cx="1237218" cy="2289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9" name="Google Shape;2309;p333"/>
          <p:cNvPicPr preferRelativeResize="0"/>
          <p:nvPr/>
        </p:nvPicPr>
        <p:blipFill rotWithShape="1">
          <a:blip r:embed="rId7">
            <a:alphaModFix/>
          </a:blip>
          <a:srcRect r="12975"/>
          <a:stretch/>
        </p:blipFill>
        <p:spPr>
          <a:xfrm>
            <a:off x="1722656" y="1564451"/>
            <a:ext cx="1243491" cy="2289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310;p3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73562" y="198573"/>
            <a:ext cx="677086" cy="565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2" r="36277"/>
          <a:stretch/>
        </p:blipFill>
        <p:spPr>
          <a:xfrm>
            <a:off x="7428374" y="1564451"/>
            <a:ext cx="1232965" cy="2291119"/>
          </a:xfrm>
          <a:prstGeom prst="rect">
            <a:avLst/>
          </a:prstGeom>
        </p:spPr>
      </p:pic>
      <p:sp>
        <p:nvSpPr>
          <p:cNvPr id="20" name="Google Shape;2303;p333"/>
          <p:cNvSpPr txBox="1"/>
          <p:nvPr/>
        </p:nvSpPr>
        <p:spPr>
          <a:xfrm>
            <a:off x="7747400" y="3937193"/>
            <a:ext cx="766450" cy="2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dk1"/>
                </a:solidFill>
                <a:latin typeface="+mj-lt"/>
              </a:rPr>
              <a:t>HARARE</a:t>
            </a:r>
            <a:endParaRPr sz="1100" b="1" i="0" cap="none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1" name="Google Shape;2304;p333"/>
          <p:cNvSpPr txBox="1"/>
          <p:nvPr/>
        </p:nvSpPr>
        <p:spPr>
          <a:xfrm>
            <a:off x="7848714" y="4137806"/>
            <a:ext cx="1428900" cy="1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</a:pPr>
            <a:r>
              <a:rPr lang="en" sz="800" dirty="0">
                <a:solidFill>
                  <a:schemeClr val="accent4"/>
                </a:solidFill>
                <a:latin typeface="+mj-lt"/>
              </a:rPr>
              <a:t>Zimbabwe</a:t>
            </a:r>
            <a:endParaRPr sz="800" i="0" cap="none" dirty="0">
              <a:solidFill>
                <a:schemeClr val="accent4"/>
              </a:solidFill>
              <a:latin typeface="+mj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454908" y="1308100"/>
            <a:ext cx="62373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+mj-lt"/>
                <a:ea typeface="Arial" charset="0"/>
                <a:cs typeface="Arial" panose="020B0604020202020204" pitchFamily="34" charset="0"/>
              </a:rPr>
              <a:t>4</a:t>
            </a:r>
            <a:endParaRPr lang="en-US" sz="15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8543" y="1741480"/>
            <a:ext cx="2729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Research used extensively by organisations including the OECD, Commonwealth Secretariat, World Bank and the United Nations.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3407" y="2763310"/>
            <a:ext cx="2616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Work is included in 1,000s of university courses and trained over 1,100 IEP ambassadors.</a:t>
            </a:r>
          </a:p>
          <a:p>
            <a:endParaRPr lang="en-US" sz="1200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25" name="Google Shape;2296;p333"/>
          <p:cNvSpPr txBox="1"/>
          <p:nvPr/>
        </p:nvSpPr>
        <p:spPr>
          <a:xfrm>
            <a:off x="350354" y="777554"/>
            <a:ext cx="78852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2400" b="1" dirty="0">
                <a:solidFill>
                  <a:schemeClr val="dk1"/>
                </a:solidFill>
                <a:latin typeface="+mj-lt"/>
              </a:rPr>
              <a:t>Institute for Economics &amp; Peace </a:t>
            </a:r>
            <a:endParaRPr sz="2400" b="1" i="0" cap="none" dirty="0">
              <a:solidFill>
                <a:schemeClr val="dk1"/>
              </a:solidFill>
              <a:latin typeface="+mj-lt"/>
            </a:endParaRPr>
          </a:p>
        </p:txBody>
      </p:sp>
      <p:pic>
        <p:nvPicPr>
          <p:cNvPr id="26" name="Google Shape;2310;p3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562" y="198573"/>
            <a:ext cx="677086" cy="565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905" y="1473032"/>
            <a:ext cx="5223474" cy="3356238"/>
          </a:xfrm>
          <a:prstGeom prst="rect">
            <a:avLst/>
          </a:prstGeom>
        </p:spPr>
      </p:pic>
      <p:sp>
        <p:nvSpPr>
          <p:cNvPr id="10" name="Freeform 27"/>
          <p:cNvSpPr>
            <a:spLocks noChangeArrowheads="1"/>
          </p:cNvSpPr>
          <p:nvPr/>
        </p:nvSpPr>
        <p:spPr bwMode="auto">
          <a:xfrm>
            <a:off x="345360" y="1782386"/>
            <a:ext cx="428240" cy="428409"/>
          </a:xfrm>
          <a:custGeom>
            <a:avLst/>
            <a:gdLst>
              <a:gd name="T0" fmla="*/ 441 w 634"/>
              <a:gd name="T1" fmla="*/ 294 h 634"/>
              <a:gd name="T2" fmla="*/ 441 w 634"/>
              <a:gd name="T3" fmla="*/ 294 h 634"/>
              <a:gd name="T4" fmla="*/ 338 w 634"/>
              <a:gd name="T5" fmla="*/ 191 h 634"/>
              <a:gd name="T6" fmla="*/ 309 w 634"/>
              <a:gd name="T7" fmla="*/ 191 h 634"/>
              <a:gd name="T8" fmla="*/ 309 w 634"/>
              <a:gd name="T9" fmla="*/ 221 h 634"/>
              <a:gd name="T10" fmla="*/ 383 w 634"/>
              <a:gd name="T11" fmla="*/ 294 h 634"/>
              <a:gd name="T12" fmla="*/ 176 w 634"/>
              <a:gd name="T13" fmla="*/ 294 h 634"/>
              <a:gd name="T14" fmla="*/ 162 w 634"/>
              <a:gd name="T15" fmla="*/ 309 h 634"/>
              <a:gd name="T16" fmla="*/ 176 w 634"/>
              <a:gd name="T17" fmla="*/ 338 h 634"/>
              <a:gd name="T18" fmla="*/ 383 w 634"/>
              <a:gd name="T19" fmla="*/ 338 h 634"/>
              <a:gd name="T20" fmla="*/ 309 w 634"/>
              <a:gd name="T21" fmla="*/ 412 h 634"/>
              <a:gd name="T22" fmla="*/ 309 w 634"/>
              <a:gd name="T23" fmla="*/ 442 h 634"/>
              <a:gd name="T24" fmla="*/ 338 w 634"/>
              <a:gd name="T25" fmla="*/ 442 h 634"/>
              <a:gd name="T26" fmla="*/ 441 w 634"/>
              <a:gd name="T27" fmla="*/ 338 h 634"/>
              <a:gd name="T28" fmla="*/ 441 w 634"/>
              <a:gd name="T29" fmla="*/ 309 h 634"/>
              <a:gd name="T30" fmla="*/ 441 w 634"/>
              <a:gd name="T31" fmla="*/ 294 h 634"/>
              <a:gd name="T32" fmla="*/ 309 w 634"/>
              <a:gd name="T33" fmla="*/ 0 h 634"/>
              <a:gd name="T34" fmla="*/ 309 w 634"/>
              <a:gd name="T35" fmla="*/ 0 h 634"/>
              <a:gd name="T36" fmla="*/ 0 w 634"/>
              <a:gd name="T37" fmla="*/ 309 h 634"/>
              <a:gd name="T38" fmla="*/ 309 w 634"/>
              <a:gd name="T39" fmla="*/ 633 h 634"/>
              <a:gd name="T40" fmla="*/ 633 w 634"/>
              <a:gd name="T41" fmla="*/ 309 h 634"/>
              <a:gd name="T42" fmla="*/ 309 w 634"/>
              <a:gd name="T43" fmla="*/ 0 h 634"/>
              <a:gd name="T44" fmla="*/ 309 w 634"/>
              <a:gd name="T45" fmla="*/ 589 h 634"/>
              <a:gd name="T46" fmla="*/ 309 w 634"/>
              <a:gd name="T47" fmla="*/ 589 h 634"/>
              <a:gd name="T48" fmla="*/ 44 w 634"/>
              <a:gd name="T49" fmla="*/ 309 h 634"/>
              <a:gd name="T50" fmla="*/ 309 w 634"/>
              <a:gd name="T51" fmla="*/ 44 h 634"/>
              <a:gd name="T52" fmla="*/ 588 w 634"/>
              <a:gd name="T53" fmla="*/ 309 h 634"/>
              <a:gd name="T54" fmla="*/ 309 w 634"/>
              <a:gd name="T55" fmla="*/ 5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34" h="634">
                <a:moveTo>
                  <a:pt x="441" y="294"/>
                </a:moveTo>
                <a:lnTo>
                  <a:pt x="441" y="294"/>
                </a:lnTo>
                <a:cubicBezTo>
                  <a:pt x="338" y="191"/>
                  <a:pt x="338" y="191"/>
                  <a:pt x="338" y="191"/>
                </a:cubicBezTo>
                <a:cubicBezTo>
                  <a:pt x="324" y="176"/>
                  <a:pt x="309" y="176"/>
                  <a:pt x="309" y="191"/>
                </a:cubicBezTo>
                <a:cubicBezTo>
                  <a:pt x="294" y="191"/>
                  <a:pt x="294" y="206"/>
                  <a:pt x="309" y="221"/>
                </a:cubicBezTo>
                <a:cubicBezTo>
                  <a:pt x="383" y="294"/>
                  <a:pt x="383" y="294"/>
                  <a:pt x="383" y="294"/>
                </a:cubicBezTo>
                <a:cubicBezTo>
                  <a:pt x="176" y="294"/>
                  <a:pt x="176" y="294"/>
                  <a:pt x="176" y="294"/>
                </a:cubicBezTo>
                <a:cubicBezTo>
                  <a:pt x="162" y="294"/>
                  <a:pt x="162" y="309"/>
                  <a:pt x="162" y="309"/>
                </a:cubicBezTo>
                <a:cubicBezTo>
                  <a:pt x="162" y="324"/>
                  <a:pt x="162" y="338"/>
                  <a:pt x="176" y="338"/>
                </a:cubicBezTo>
                <a:cubicBezTo>
                  <a:pt x="383" y="338"/>
                  <a:pt x="383" y="338"/>
                  <a:pt x="383" y="338"/>
                </a:cubicBezTo>
                <a:cubicBezTo>
                  <a:pt x="309" y="412"/>
                  <a:pt x="309" y="412"/>
                  <a:pt x="309" y="412"/>
                </a:cubicBezTo>
                <a:cubicBezTo>
                  <a:pt x="294" y="427"/>
                  <a:pt x="294" y="442"/>
                  <a:pt x="309" y="442"/>
                </a:cubicBezTo>
                <a:cubicBezTo>
                  <a:pt x="309" y="456"/>
                  <a:pt x="324" y="456"/>
                  <a:pt x="338" y="442"/>
                </a:cubicBezTo>
                <a:cubicBezTo>
                  <a:pt x="441" y="338"/>
                  <a:pt x="441" y="338"/>
                  <a:pt x="441" y="338"/>
                </a:cubicBezTo>
                <a:cubicBezTo>
                  <a:pt x="441" y="324"/>
                  <a:pt x="441" y="324"/>
                  <a:pt x="441" y="309"/>
                </a:cubicBezTo>
                <a:lnTo>
                  <a:pt x="441" y="294"/>
                </a:ln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47"/>
                  <a:pt x="0" y="309"/>
                </a:cubicBezTo>
                <a:cubicBezTo>
                  <a:pt x="0" y="485"/>
                  <a:pt x="147" y="633"/>
                  <a:pt x="309" y="633"/>
                </a:cubicBezTo>
                <a:cubicBezTo>
                  <a:pt x="485" y="633"/>
                  <a:pt x="633" y="485"/>
                  <a:pt x="633" y="309"/>
                </a:cubicBezTo>
                <a:cubicBezTo>
                  <a:pt x="633" y="147"/>
                  <a:pt x="485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09" y="44"/>
                </a:cubicBezTo>
                <a:cubicBezTo>
                  <a:pt x="471" y="44"/>
                  <a:pt x="588" y="162"/>
                  <a:pt x="588" y="309"/>
                </a:cubicBezTo>
                <a:cubicBezTo>
                  <a:pt x="588" y="471"/>
                  <a:pt x="471" y="589"/>
                  <a:pt x="309" y="589"/>
                </a:cubicBezTo>
                <a:close/>
              </a:path>
            </a:pathLst>
          </a:custGeom>
          <a:solidFill>
            <a:srgbClr val="0063A2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525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Freeform 27"/>
          <p:cNvSpPr>
            <a:spLocks noChangeArrowheads="1"/>
          </p:cNvSpPr>
          <p:nvPr/>
        </p:nvSpPr>
        <p:spPr bwMode="auto">
          <a:xfrm>
            <a:off x="345360" y="2790977"/>
            <a:ext cx="428240" cy="428409"/>
          </a:xfrm>
          <a:custGeom>
            <a:avLst/>
            <a:gdLst>
              <a:gd name="T0" fmla="*/ 441 w 634"/>
              <a:gd name="T1" fmla="*/ 294 h 634"/>
              <a:gd name="T2" fmla="*/ 441 w 634"/>
              <a:gd name="T3" fmla="*/ 294 h 634"/>
              <a:gd name="T4" fmla="*/ 338 w 634"/>
              <a:gd name="T5" fmla="*/ 191 h 634"/>
              <a:gd name="T6" fmla="*/ 309 w 634"/>
              <a:gd name="T7" fmla="*/ 191 h 634"/>
              <a:gd name="T8" fmla="*/ 309 w 634"/>
              <a:gd name="T9" fmla="*/ 221 h 634"/>
              <a:gd name="T10" fmla="*/ 383 w 634"/>
              <a:gd name="T11" fmla="*/ 294 h 634"/>
              <a:gd name="T12" fmla="*/ 176 w 634"/>
              <a:gd name="T13" fmla="*/ 294 h 634"/>
              <a:gd name="T14" fmla="*/ 162 w 634"/>
              <a:gd name="T15" fmla="*/ 309 h 634"/>
              <a:gd name="T16" fmla="*/ 176 w 634"/>
              <a:gd name="T17" fmla="*/ 338 h 634"/>
              <a:gd name="T18" fmla="*/ 383 w 634"/>
              <a:gd name="T19" fmla="*/ 338 h 634"/>
              <a:gd name="T20" fmla="*/ 309 w 634"/>
              <a:gd name="T21" fmla="*/ 412 h 634"/>
              <a:gd name="T22" fmla="*/ 309 w 634"/>
              <a:gd name="T23" fmla="*/ 442 h 634"/>
              <a:gd name="T24" fmla="*/ 338 w 634"/>
              <a:gd name="T25" fmla="*/ 442 h 634"/>
              <a:gd name="T26" fmla="*/ 441 w 634"/>
              <a:gd name="T27" fmla="*/ 338 h 634"/>
              <a:gd name="T28" fmla="*/ 441 w 634"/>
              <a:gd name="T29" fmla="*/ 309 h 634"/>
              <a:gd name="T30" fmla="*/ 441 w 634"/>
              <a:gd name="T31" fmla="*/ 294 h 634"/>
              <a:gd name="T32" fmla="*/ 309 w 634"/>
              <a:gd name="T33" fmla="*/ 0 h 634"/>
              <a:gd name="T34" fmla="*/ 309 w 634"/>
              <a:gd name="T35" fmla="*/ 0 h 634"/>
              <a:gd name="T36" fmla="*/ 0 w 634"/>
              <a:gd name="T37" fmla="*/ 309 h 634"/>
              <a:gd name="T38" fmla="*/ 309 w 634"/>
              <a:gd name="T39" fmla="*/ 633 h 634"/>
              <a:gd name="T40" fmla="*/ 633 w 634"/>
              <a:gd name="T41" fmla="*/ 309 h 634"/>
              <a:gd name="T42" fmla="*/ 309 w 634"/>
              <a:gd name="T43" fmla="*/ 0 h 634"/>
              <a:gd name="T44" fmla="*/ 309 w 634"/>
              <a:gd name="T45" fmla="*/ 589 h 634"/>
              <a:gd name="T46" fmla="*/ 309 w 634"/>
              <a:gd name="T47" fmla="*/ 589 h 634"/>
              <a:gd name="T48" fmla="*/ 44 w 634"/>
              <a:gd name="T49" fmla="*/ 309 h 634"/>
              <a:gd name="T50" fmla="*/ 309 w 634"/>
              <a:gd name="T51" fmla="*/ 44 h 634"/>
              <a:gd name="T52" fmla="*/ 588 w 634"/>
              <a:gd name="T53" fmla="*/ 309 h 634"/>
              <a:gd name="T54" fmla="*/ 309 w 634"/>
              <a:gd name="T55" fmla="*/ 5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34" h="634">
                <a:moveTo>
                  <a:pt x="441" y="294"/>
                </a:moveTo>
                <a:lnTo>
                  <a:pt x="441" y="294"/>
                </a:lnTo>
                <a:cubicBezTo>
                  <a:pt x="338" y="191"/>
                  <a:pt x="338" y="191"/>
                  <a:pt x="338" y="191"/>
                </a:cubicBezTo>
                <a:cubicBezTo>
                  <a:pt x="324" y="176"/>
                  <a:pt x="309" y="176"/>
                  <a:pt x="309" y="191"/>
                </a:cubicBezTo>
                <a:cubicBezTo>
                  <a:pt x="294" y="191"/>
                  <a:pt x="294" y="206"/>
                  <a:pt x="309" y="221"/>
                </a:cubicBezTo>
                <a:cubicBezTo>
                  <a:pt x="383" y="294"/>
                  <a:pt x="383" y="294"/>
                  <a:pt x="383" y="294"/>
                </a:cubicBezTo>
                <a:cubicBezTo>
                  <a:pt x="176" y="294"/>
                  <a:pt x="176" y="294"/>
                  <a:pt x="176" y="294"/>
                </a:cubicBezTo>
                <a:cubicBezTo>
                  <a:pt x="162" y="294"/>
                  <a:pt x="162" y="309"/>
                  <a:pt x="162" y="309"/>
                </a:cubicBezTo>
                <a:cubicBezTo>
                  <a:pt x="162" y="324"/>
                  <a:pt x="162" y="338"/>
                  <a:pt x="176" y="338"/>
                </a:cubicBezTo>
                <a:cubicBezTo>
                  <a:pt x="383" y="338"/>
                  <a:pt x="383" y="338"/>
                  <a:pt x="383" y="338"/>
                </a:cubicBezTo>
                <a:cubicBezTo>
                  <a:pt x="309" y="412"/>
                  <a:pt x="309" y="412"/>
                  <a:pt x="309" y="412"/>
                </a:cubicBezTo>
                <a:cubicBezTo>
                  <a:pt x="294" y="427"/>
                  <a:pt x="294" y="442"/>
                  <a:pt x="309" y="442"/>
                </a:cubicBezTo>
                <a:cubicBezTo>
                  <a:pt x="309" y="456"/>
                  <a:pt x="324" y="456"/>
                  <a:pt x="338" y="442"/>
                </a:cubicBezTo>
                <a:cubicBezTo>
                  <a:pt x="441" y="338"/>
                  <a:pt x="441" y="338"/>
                  <a:pt x="441" y="338"/>
                </a:cubicBezTo>
                <a:cubicBezTo>
                  <a:pt x="441" y="324"/>
                  <a:pt x="441" y="324"/>
                  <a:pt x="441" y="309"/>
                </a:cubicBezTo>
                <a:lnTo>
                  <a:pt x="441" y="294"/>
                </a:ln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47"/>
                  <a:pt x="0" y="309"/>
                </a:cubicBezTo>
                <a:cubicBezTo>
                  <a:pt x="0" y="485"/>
                  <a:pt x="147" y="633"/>
                  <a:pt x="309" y="633"/>
                </a:cubicBezTo>
                <a:cubicBezTo>
                  <a:pt x="485" y="633"/>
                  <a:pt x="633" y="485"/>
                  <a:pt x="633" y="309"/>
                </a:cubicBezTo>
                <a:cubicBezTo>
                  <a:pt x="633" y="147"/>
                  <a:pt x="485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09" y="44"/>
                </a:cubicBezTo>
                <a:cubicBezTo>
                  <a:pt x="471" y="44"/>
                  <a:pt x="588" y="162"/>
                  <a:pt x="588" y="309"/>
                </a:cubicBezTo>
                <a:cubicBezTo>
                  <a:pt x="588" y="471"/>
                  <a:pt x="471" y="589"/>
                  <a:pt x="309" y="589"/>
                </a:cubicBezTo>
                <a:close/>
              </a:path>
            </a:pathLst>
          </a:custGeom>
          <a:solidFill>
            <a:srgbClr val="0063A2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525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3407" y="3822751"/>
            <a:ext cx="2616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Over 100,000 downloads of IEP reports last 12 months.</a:t>
            </a:r>
          </a:p>
        </p:txBody>
      </p:sp>
      <p:sp>
        <p:nvSpPr>
          <p:cNvPr id="13" name="Freeform 27"/>
          <p:cNvSpPr>
            <a:spLocks noChangeArrowheads="1"/>
          </p:cNvSpPr>
          <p:nvPr/>
        </p:nvSpPr>
        <p:spPr bwMode="auto">
          <a:xfrm>
            <a:off x="345360" y="3850418"/>
            <a:ext cx="428240" cy="428409"/>
          </a:xfrm>
          <a:custGeom>
            <a:avLst/>
            <a:gdLst>
              <a:gd name="T0" fmla="*/ 441 w 634"/>
              <a:gd name="T1" fmla="*/ 294 h 634"/>
              <a:gd name="T2" fmla="*/ 441 w 634"/>
              <a:gd name="T3" fmla="*/ 294 h 634"/>
              <a:gd name="T4" fmla="*/ 338 w 634"/>
              <a:gd name="T5" fmla="*/ 191 h 634"/>
              <a:gd name="T6" fmla="*/ 309 w 634"/>
              <a:gd name="T7" fmla="*/ 191 h 634"/>
              <a:gd name="T8" fmla="*/ 309 w 634"/>
              <a:gd name="T9" fmla="*/ 221 h 634"/>
              <a:gd name="T10" fmla="*/ 383 w 634"/>
              <a:gd name="T11" fmla="*/ 294 h 634"/>
              <a:gd name="T12" fmla="*/ 176 w 634"/>
              <a:gd name="T13" fmla="*/ 294 h 634"/>
              <a:gd name="T14" fmla="*/ 162 w 634"/>
              <a:gd name="T15" fmla="*/ 309 h 634"/>
              <a:gd name="T16" fmla="*/ 176 w 634"/>
              <a:gd name="T17" fmla="*/ 338 h 634"/>
              <a:gd name="T18" fmla="*/ 383 w 634"/>
              <a:gd name="T19" fmla="*/ 338 h 634"/>
              <a:gd name="T20" fmla="*/ 309 w 634"/>
              <a:gd name="T21" fmla="*/ 412 h 634"/>
              <a:gd name="T22" fmla="*/ 309 w 634"/>
              <a:gd name="T23" fmla="*/ 442 h 634"/>
              <a:gd name="T24" fmla="*/ 338 w 634"/>
              <a:gd name="T25" fmla="*/ 442 h 634"/>
              <a:gd name="T26" fmla="*/ 441 w 634"/>
              <a:gd name="T27" fmla="*/ 338 h 634"/>
              <a:gd name="T28" fmla="*/ 441 w 634"/>
              <a:gd name="T29" fmla="*/ 309 h 634"/>
              <a:gd name="T30" fmla="*/ 441 w 634"/>
              <a:gd name="T31" fmla="*/ 294 h 634"/>
              <a:gd name="T32" fmla="*/ 309 w 634"/>
              <a:gd name="T33" fmla="*/ 0 h 634"/>
              <a:gd name="T34" fmla="*/ 309 w 634"/>
              <a:gd name="T35" fmla="*/ 0 h 634"/>
              <a:gd name="T36" fmla="*/ 0 w 634"/>
              <a:gd name="T37" fmla="*/ 309 h 634"/>
              <a:gd name="T38" fmla="*/ 309 w 634"/>
              <a:gd name="T39" fmla="*/ 633 h 634"/>
              <a:gd name="T40" fmla="*/ 633 w 634"/>
              <a:gd name="T41" fmla="*/ 309 h 634"/>
              <a:gd name="T42" fmla="*/ 309 w 634"/>
              <a:gd name="T43" fmla="*/ 0 h 634"/>
              <a:gd name="T44" fmla="*/ 309 w 634"/>
              <a:gd name="T45" fmla="*/ 589 h 634"/>
              <a:gd name="T46" fmla="*/ 309 w 634"/>
              <a:gd name="T47" fmla="*/ 589 h 634"/>
              <a:gd name="T48" fmla="*/ 44 w 634"/>
              <a:gd name="T49" fmla="*/ 309 h 634"/>
              <a:gd name="T50" fmla="*/ 309 w 634"/>
              <a:gd name="T51" fmla="*/ 44 h 634"/>
              <a:gd name="T52" fmla="*/ 588 w 634"/>
              <a:gd name="T53" fmla="*/ 309 h 634"/>
              <a:gd name="T54" fmla="*/ 309 w 634"/>
              <a:gd name="T55" fmla="*/ 5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34" h="634">
                <a:moveTo>
                  <a:pt x="441" y="294"/>
                </a:moveTo>
                <a:lnTo>
                  <a:pt x="441" y="294"/>
                </a:lnTo>
                <a:cubicBezTo>
                  <a:pt x="338" y="191"/>
                  <a:pt x="338" y="191"/>
                  <a:pt x="338" y="191"/>
                </a:cubicBezTo>
                <a:cubicBezTo>
                  <a:pt x="324" y="176"/>
                  <a:pt x="309" y="176"/>
                  <a:pt x="309" y="191"/>
                </a:cubicBezTo>
                <a:cubicBezTo>
                  <a:pt x="294" y="191"/>
                  <a:pt x="294" y="206"/>
                  <a:pt x="309" y="221"/>
                </a:cubicBezTo>
                <a:cubicBezTo>
                  <a:pt x="383" y="294"/>
                  <a:pt x="383" y="294"/>
                  <a:pt x="383" y="294"/>
                </a:cubicBezTo>
                <a:cubicBezTo>
                  <a:pt x="176" y="294"/>
                  <a:pt x="176" y="294"/>
                  <a:pt x="176" y="294"/>
                </a:cubicBezTo>
                <a:cubicBezTo>
                  <a:pt x="162" y="294"/>
                  <a:pt x="162" y="309"/>
                  <a:pt x="162" y="309"/>
                </a:cubicBezTo>
                <a:cubicBezTo>
                  <a:pt x="162" y="324"/>
                  <a:pt x="162" y="338"/>
                  <a:pt x="176" y="338"/>
                </a:cubicBezTo>
                <a:cubicBezTo>
                  <a:pt x="383" y="338"/>
                  <a:pt x="383" y="338"/>
                  <a:pt x="383" y="338"/>
                </a:cubicBezTo>
                <a:cubicBezTo>
                  <a:pt x="309" y="412"/>
                  <a:pt x="309" y="412"/>
                  <a:pt x="309" y="412"/>
                </a:cubicBezTo>
                <a:cubicBezTo>
                  <a:pt x="294" y="427"/>
                  <a:pt x="294" y="442"/>
                  <a:pt x="309" y="442"/>
                </a:cubicBezTo>
                <a:cubicBezTo>
                  <a:pt x="309" y="456"/>
                  <a:pt x="324" y="456"/>
                  <a:pt x="338" y="442"/>
                </a:cubicBezTo>
                <a:cubicBezTo>
                  <a:pt x="441" y="338"/>
                  <a:pt x="441" y="338"/>
                  <a:pt x="441" y="338"/>
                </a:cubicBezTo>
                <a:cubicBezTo>
                  <a:pt x="441" y="324"/>
                  <a:pt x="441" y="324"/>
                  <a:pt x="441" y="309"/>
                </a:cubicBezTo>
                <a:lnTo>
                  <a:pt x="441" y="294"/>
                </a:ln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47"/>
                  <a:pt x="0" y="309"/>
                </a:cubicBezTo>
                <a:cubicBezTo>
                  <a:pt x="0" y="485"/>
                  <a:pt x="147" y="633"/>
                  <a:pt x="309" y="633"/>
                </a:cubicBezTo>
                <a:cubicBezTo>
                  <a:pt x="485" y="633"/>
                  <a:pt x="633" y="485"/>
                  <a:pt x="633" y="309"/>
                </a:cubicBezTo>
                <a:cubicBezTo>
                  <a:pt x="633" y="147"/>
                  <a:pt x="485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09" y="44"/>
                </a:cubicBezTo>
                <a:cubicBezTo>
                  <a:pt x="471" y="44"/>
                  <a:pt x="588" y="162"/>
                  <a:pt x="588" y="309"/>
                </a:cubicBezTo>
                <a:cubicBezTo>
                  <a:pt x="588" y="471"/>
                  <a:pt x="471" y="589"/>
                  <a:pt x="309" y="589"/>
                </a:cubicBezTo>
                <a:close/>
              </a:path>
            </a:pathLst>
          </a:custGeom>
          <a:solidFill>
            <a:srgbClr val="0063A2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525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7040" y="1829524"/>
            <a:ext cx="1615736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chemeClr val="bg1"/>
                </a:solidFill>
              </a:rPr>
              <a:t>7BN</a:t>
            </a:r>
          </a:p>
        </p:txBody>
      </p:sp>
    </p:spTree>
    <p:extLst>
      <p:ext uri="{BB962C8B-B14F-4D97-AF65-F5344CB8AC3E}">
        <p14:creationId xmlns:p14="http://schemas.microsoft.com/office/powerpoint/2010/main" val="312610088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5" y="596348"/>
            <a:ext cx="8757215" cy="365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 descr="IEP-log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6899" y="4392157"/>
            <a:ext cx="736041" cy="65130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TextBox 165"/>
          <p:cNvSpPr txBox="1"/>
          <p:nvPr/>
        </p:nvSpPr>
        <p:spPr>
          <a:xfrm>
            <a:off x="1931360" y="1320785"/>
            <a:ext cx="412781" cy="1962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75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163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25" y="470800"/>
            <a:ext cx="7600887" cy="33222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36" y="1383491"/>
            <a:ext cx="5647272" cy="187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16" y="3445469"/>
            <a:ext cx="10650401" cy="1964804"/>
          </a:xfrm>
          <a:prstGeom prst="rect">
            <a:avLst/>
          </a:prstGeom>
        </p:spPr>
      </p:pic>
      <p:sp>
        <p:nvSpPr>
          <p:cNvPr id="13" name="Shape 98"/>
          <p:cNvSpPr txBox="1"/>
          <p:nvPr/>
        </p:nvSpPr>
        <p:spPr>
          <a:xfrm>
            <a:off x="155895" y="140940"/>
            <a:ext cx="5760897" cy="492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5" tIns="91355" rIns="91355" bIns="91355" anchor="t" anchorCtr="0">
            <a:noAutofit/>
          </a:bodyPr>
          <a:lstStyle/>
          <a:p>
            <a:pPr>
              <a:lnSpc>
                <a:spcPct val="111111"/>
              </a:lnSpc>
              <a:buClr>
                <a:srgbClr val="FFFFFF"/>
              </a:buClr>
              <a:buSzPts val="3600"/>
            </a:pPr>
            <a:r>
              <a:rPr lang="en" sz="2398" b="1" dirty="0">
                <a:solidFill>
                  <a:srgbClr val="181E28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Deteriorations in peace - 10 years</a:t>
            </a:r>
            <a:endParaRPr sz="2398" b="1" dirty="0">
              <a:solidFill>
                <a:srgbClr val="00B0F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8494" y="3898802"/>
            <a:ext cx="5176623" cy="635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2344141" y="3792121"/>
            <a:ext cx="6291057" cy="1200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599" b="1" dirty="0">
                <a:solidFill>
                  <a:srgbClr val="770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million in 2017</a:t>
            </a:r>
          </a:p>
          <a:p>
            <a:r>
              <a:rPr lang="en-AU" sz="3599" b="1" dirty="0">
                <a:solidFill>
                  <a:srgbClr val="770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million in 2019</a:t>
            </a:r>
          </a:p>
        </p:txBody>
      </p:sp>
      <p:sp>
        <p:nvSpPr>
          <p:cNvPr id="4" name="Rectangle 3"/>
          <p:cNvSpPr/>
          <p:nvPr/>
        </p:nvSpPr>
        <p:spPr>
          <a:xfrm>
            <a:off x="6686656" y="1321760"/>
            <a:ext cx="574430" cy="1982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675"/>
          </a:p>
        </p:txBody>
      </p:sp>
      <p:sp>
        <p:nvSpPr>
          <p:cNvPr id="15" name="TextBox 14"/>
          <p:cNvSpPr txBox="1"/>
          <p:nvPr/>
        </p:nvSpPr>
        <p:spPr>
          <a:xfrm>
            <a:off x="6765756" y="1280389"/>
            <a:ext cx="1981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>
                <a:solidFill>
                  <a:srgbClr val="770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3" name="Rectangle 2"/>
          <p:cNvSpPr/>
          <p:nvPr/>
        </p:nvSpPr>
        <p:spPr>
          <a:xfrm>
            <a:off x="1319058" y="1478358"/>
            <a:ext cx="1661012" cy="5621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9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251</a:t>
            </a:r>
            <a:r>
              <a:rPr lang="en-AU" sz="26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66229" y="2725598"/>
            <a:ext cx="1730670" cy="5621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4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203%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56941" y="2722394"/>
            <a:ext cx="574430" cy="1982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675"/>
          </a:p>
        </p:txBody>
      </p:sp>
      <p:sp>
        <p:nvSpPr>
          <p:cNvPr id="17" name="TextBox 16"/>
          <p:cNvSpPr txBox="1"/>
          <p:nvPr/>
        </p:nvSpPr>
        <p:spPr>
          <a:xfrm>
            <a:off x="1323351" y="2628244"/>
            <a:ext cx="1981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>
                <a:solidFill>
                  <a:srgbClr val="770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</a:p>
        </p:txBody>
      </p:sp>
    </p:spTree>
    <p:extLst>
      <p:ext uri="{BB962C8B-B14F-4D97-AF65-F5344CB8AC3E}">
        <p14:creationId xmlns:p14="http://schemas.microsoft.com/office/powerpoint/2010/main" val="5535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AB03421-7FE5-1C49-A1E3-644A46383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696"/>
            <a:ext cx="9078686" cy="512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52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344;p335"/>
          <p:cNvSpPr txBox="1"/>
          <p:nvPr/>
        </p:nvSpPr>
        <p:spPr>
          <a:xfrm>
            <a:off x="268165" y="644774"/>
            <a:ext cx="7886700" cy="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2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accent4"/>
                </a:solidFill>
              </a:rPr>
              <a:t>Gap between the least and most peaceful countries continues to grow</a:t>
            </a:r>
            <a:endParaRPr sz="1800" b="1" i="0" u="none" strike="noStrike" cap="none" dirty="0">
              <a:solidFill>
                <a:schemeClr val="accent4"/>
              </a:solidFill>
            </a:endParaRPr>
          </a:p>
        </p:txBody>
      </p:sp>
      <p:sp>
        <p:nvSpPr>
          <p:cNvPr id="7" name="Google Shape;2345;p335"/>
          <p:cNvSpPr txBox="1"/>
          <p:nvPr/>
        </p:nvSpPr>
        <p:spPr>
          <a:xfrm>
            <a:off x="268165" y="184007"/>
            <a:ext cx="7886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2400" b="1" dirty="0">
                <a:solidFill>
                  <a:schemeClr val="dk1"/>
                </a:solidFill>
              </a:rPr>
              <a:t>The stickiness of peace</a:t>
            </a:r>
            <a:endParaRPr sz="2400" b="1" i="0" cap="none" dirty="0">
              <a:solidFill>
                <a:schemeClr val="dk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044855"/>
              </p:ext>
            </p:extLst>
          </p:nvPr>
        </p:nvGraphicFramePr>
        <p:xfrm>
          <a:off x="1421437" y="1022741"/>
          <a:ext cx="5902429" cy="3432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248410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345;p335"/>
          <p:cNvSpPr txBox="1"/>
          <p:nvPr/>
        </p:nvSpPr>
        <p:spPr>
          <a:xfrm>
            <a:off x="268165" y="184007"/>
            <a:ext cx="7886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2400" b="1" dirty="0">
                <a:solidFill>
                  <a:schemeClr val="dk1"/>
                </a:solidFill>
              </a:rPr>
              <a:t>Climate change and peace</a:t>
            </a:r>
            <a:endParaRPr sz="2400" b="1" i="0" cap="none" dirty="0">
              <a:solidFill>
                <a:schemeClr val="dk1"/>
              </a:solidFill>
            </a:endParaRPr>
          </a:p>
        </p:txBody>
      </p:sp>
      <p:sp>
        <p:nvSpPr>
          <p:cNvPr id="12" name="Freeform 27"/>
          <p:cNvSpPr>
            <a:spLocks noChangeArrowheads="1"/>
          </p:cNvSpPr>
          <p:nvPr/>
        </p:nvSpPr>
        <p:spPr bwMode="auto">
          <a:xfrm>
            <a:off x="826202" y="1322147"/>
            <a:ext cx="506382" cy="506582"/>
          </a:xfrm>
          <a:custGeom>
            <a:avLst/>
            <a:gdLst>
              <a:gd name="T0" fmla="*/ 441 w 634"/>
              <a:gd name="T1" fmla="*/ 294 h 634"/>
              <a:gd name="T2" fmla="*/ 441 w 634"/>
              <a:gd name="T3" fmla="*/ 294 h 634"/>
              <a:gd name="T4" fmla="*/ 338 w 634"/>
              <a:gd name="T5" fmla="*/ 191 h 634"/>
              <a:gd name="T6" fmla="*/ 309 w 634"/>
              <a:gd name="T7" fmla="*/ 191 h 634"/>
              <a:gd name="T8" fmla="*/ 309 w 634"/>
              <a:gd name="T9" fmla="*/ 221 h 634"/>
              <a:gd name="T10" fmla="*/ 383 w 634"/>
              <a:gd name="T11" fmla="*/ 294 h 634"/>
              <a:gd name="T12" fmla="*/ 176 w 634"/>
              <a:gd name="T13" fmla="*/ 294 h 634"/>
              <a:gd name="T14" fmla="*/ 162 w 634"/>
              <a:gd name="T15" fmla="*/ 309 h 634"/>
              <a:gd name="T16" fmla="*/ 176 w 634"/>
              <a:gd name="T17" fmla="*/ 338 h 634"/>
              <a:gd name="T18" fmla="*/ 383 w 634"/>
              <a:gd name="T19" fmla="*/ 338 h 634"/>
              <a:gd name="T20" fmla="*/ 309 w 634"/>
              <a:gd name="T21" fmla="*/ 412 h 634"/>
              <a:gd name="T22" fmla="*/ 309 w 634"/>
              <a:gd name="T23" fmla="*/ 442 h 634"/>
              <a:gd name="T24" fmla="*/ 338 w 634"/>
              <a:gd name="T25" fmla="*/ 442 h 634"/>
              <a:gd name="T26" fmla="*/ 441 w 634"/>
              <a:gd name="T27" fmla="*/ 338 h 634"/>
              <a:gd name="T28" fmla="*/ 441 w 634"/>
              <a:gd name="T29" fmla="*/ 309 h 634"/>
              <a:gd name="T30" fmla="*/ 441 w 634"/>
              <a:gd name="T31" fmla="*/ 294 h 634"/>
              <a:gd name="T32" fmla="*/ 309 w 634"/>
              <a:gd name="T33" fmla="*/ 0 h 634"/>
              <a:gd name="T34" fmla="*/ 309 w 634"/>
              <a:gd name="T35" fmla="*/ 0 h 634"/>
              <a:gd name="T36" fmla="*/ 0 w 634"/>
              <a:gd name="T37" fmla="*/ 309 h 634"/>
              <a:gd name="T38" fmla="*/ 309 w 634"/>
              <a:gd name="T39" fmla="*/ 633 h 634"/>
              <a:gd name="T40" fmla="*/ 633 w 634"/>
              <a:gd name="T41" fmla="*/ 309 h 634"/>
              <a:gd name="T42" fmla="*/ 309 w 634"/>
              <a:gd name="T43" fmla="*/ 0 h 634"/>
              <a:gd name="T44" fmla="*/ 309 w 634"/>
              <a:gd name="T45" fmla="*/ 589 h 634"/>
              <a:gd name="T46" fmla="*/ 309 w 634"/>
              <a:gd name="T47" fmla="*/ 589 h 634"/>
              <a:gd name="T48" fmla="*/ 44 w 634"/>
              <a:gd name="T49" fmla="*/ 309 h 634"/>
              <a:gd name="T50" fmla="*/ 309 w 634"/>
              <a:gd name="T51" fmla="*/ 44 h 634"/>
              <a:gd name="T52" fmla="*/ 588 w 634"/>
              <a:gd name="T53" fmla="*/ 309 h 634"/>
              <a:gd name="T54" fmla="*/ 309 w 634"/>
              <a:gd name="T55" fmla="*/ 5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34" h="634">
                <a:moveTo>
                  <a:pt x="441" y="294"/>
                </a:moveTo>
                <a:lnTo>
                  <a:pt x="441" y="294"/>
                </a:lnTo>
                <a:cubicBezTo>
                  <a:pt x="338" y="191"/>
                  <a:pt x="338" y="191"/>
                  <a:pt x="338" y="191"/>
                </a:cubicBezTo>
                <a:cubicBezTo>
                  <a:pt x="324" y="176"/>
                  <a:pt x="309" y="176"/>
                  <a:pt x="309" y="191"/>
                </a:cubicBezTo>
                <a:cubicBezTo>
                  <a:pt x="294" y="191"/>
                  <a:pt x="294" y="206"/>
                  <a:pt x="309" y="221"/>
                </a:cubicBezTo>
                <a:cubicBezTo>
                  <a:pt x="383" y="294"/>
                  <a:pt x="383" y="294"/>
                  <a:pt x="383" y="294"/>
                </a:cubicBezTo>
                <a:cubicBezTo>
                  <a:pt x="176" y="294"/>
                  <a:pt x="176" y="294"/>
                  <a:pt x="176" y="294"/>
                </a:cubicBezTo>
                <a:cubicBezTo>
                  <a:pt x="162" y="294"/>
                  <a:pt x="162" y="309"/>
                  <a:pt x="162" y="309"/>
                </a:cubicBezTo>
                <a:cubicBezTo>
                  <a:pt x="162" y="324"/>
                  <a:pt x="162" y="338"/>
                  <a:pt x="176" y="338"/>
                </a:cubicBezTo>
                <a:cubicBezTo>
                  <a:pt x="383" y="338"/>
                  <a:pt x="383" y="338"/>
                  <a:pt x="383" y="338"/>
                </a:cubicBezTo>
                <a:cubicBezTo>
                  <a:pt x="309" y="412"/>
                  <a:pt x="309" y="412"/>
                  <a:pt x="309" y="412"/>
                </a:cubicBezTo>
                <a:cubicBezTo>
                  <a:pt x="294" y="427"/>
                  <a:pt x="294" y="442"/>
                  <a:pt x="309" y="442"/>
                </a:cubicBezTo>
                <a:cubicBezTo>
                  <a:pt x="309" y="456"/>
                  <a:pt x="324" y="456"/>
                  <a:pt x="338" y="442"/>
                </a:cubicBezTo>
                <a:cubicBezTo>
                  <a:pt x="441" y="338"/>
                  <a:pt x="441" y="338"/>
                  <a:pt x="441" y="338"/>
                </a:cubicBezTo>
                <a:cubicBezTo>
                  <a:pt x="441" y="324"/>
                  <a:pt x="441" y="324"/>
                  <a:pt x="441" y="309"/>
                </a:cubicBezTo>
                <a:lnTo>
                  <a:pt x="441" y="294"/>
                </a:ln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47"/>
                  <a:pt x="0" y="309"/>
                </a:cubicBezTo>
                <a:cubicBezTo>
                  <a:pt x="0" y="485"/>
                  <a:pt x="147" y="633"/>
                  <a:pt x="309" y="633"/>
                </a:cubicBezTo>
                <a:cubicBezTo>
                  <a:pt x="485" y="633"/>
                  <a:pt x="633" y="485"/>
                  <a:pt x="633" y="309"/>
                </a:cubicBezTo>
                <a:cubicBezTo>
                  <a:pt x="633" y="147"/>
                  <a:pt x="485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09" y="44"/>
                </a:cubicBezTo>
                <a:cubicBezTo>
                  <a:pt x="471" y="44"/>
                  <a:pt x="588" y="162"/>
                  <a:pt x="588" y="309"/>
                </a:cubicBezTo>
                <a:cubicBezTo>
                  <a:pt x="588" y="471"/>
                  <a:pt x="471" y="589"/>
                  <a:pt x="309" y="589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525">
              <a:solidFill>
                <a:srgbClr val="92D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Google Shape;2344;p335"/>
          <p:cNvSpPr txBox="1"/>
          <p:nvPr/>
        </p:nvSpPr>
        <p:spPr>
          <a:xfrm>
            <a:off x="1470224" y="1445617"/>
            <a:ext cx="6818370" cy="576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2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</a:pPr>
            <a:r>
              <a:rPr lang="en" sz="1300" dirty="0">
                <a:solidFill>
                  <a:schemeClr val="tx1"/>
                </a:solidFill>
              </a:rPr>
              <a:t>971 million people live in areas with high or very high climate change exposure. 400 million reside in countries with low levels of peacefulness.</a:t>
            </a:r>
            <a:endParaRPr sz="1300" i="0" u="none" strike="noStrike" cap="none" dirty="0">
              <a:solidFill>
                <a:schemeClr val="tx1"/>
              </a:solidFill>
            </a:endParaRPr>
          </a:p>
        </p:txBody>
      </p:sp>
      <p:sp>
        <p:nvSpPr>
          <p:cNvPr id="16" name="Google Shape;2344;p335"/>
          <p:cNvSpPr txBox="1"/>
          <p:nvPr/>
        </p:nvSpPr>
        <p:spPr>
          <a:xfrm>
            <a:off x="1470224" y="2379312"/>
            <a:ext cx="6918659" cy="576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2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</a:pPr>
            <a:r>
              <a:rPr lang="en" sz="1300" dirty="0">
                <a:solidFill>
                  <a:schemeClr val="tx1"/>
                </a:solidFill>
              </a:rPr>
              <a:t>Climate change can increase the likelihood of violent conflict through its impact on resource availability, livelihood security and migration.</a:t>
            </a:r>
            <a:endParaRPr sz="1300" i="0" u="none" strike="noStrike" cap="none" dirty="0">
              <a:solidFill>
                <a:schemeClr val="tx1"/>
              </a:solidFill>
            </a:endParaRPr>
          </a:p>
        </p:txBody>
      </p:sp>
      <p:sp>
        <p:nvSpPr>
          <p:cNvPr id="17" name="Google Shape;2344;p335"/>
          <p:cNvSpPr txBox="1"/>
          <p:nvPr/>
        </p:nvSpPr>
        <p:spPr>
          <a:xfrm>
            <a:off x="1470224" y="3313007"/>
            <a:ext cx="7201828" cy="576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2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</a:pPr>
            <a:r>
              <a:rPr lang="en" sz="1300" dirty="0">
                <a:solidFill>
                  <a:schemeClr val="tx1"/>
                </a:solidFill>
              </a:rPr>
              <a:t>Countries with high levels of Positive Peace are better able to manage climate-induced shocks and tend to have higher environmental performance</a:t>
            </a:r>
            <a:endParaRPr sz="1300" i="0" u="none" strike="noStrike" cap="none" dirty="0">
              <a:solidFill>
                <a:schemeClr val="tx1"/>
              </a:solidFill>
            </a:endParaRPr>
          </a:p>
        </p:txBody>
      </p:sp>
      <p:sp>
        <p:nvSpPr>
          <p:cNvPr id="18" name="Freeform 27"/>
          <p:cNvSpPr>
            <a:spLocks noChangeArrowheads="1"/>
          </p:cNvSpPr>
          <p:nvPr/>
        </p:nvSpPr>
        <p:spPr bwMode="auto">
          <a:xfrm>
            <a:off x="826202" y="2270383"/>
            <a:ext cx="506380" cy="506580"/>
          </a:xfrm>
          <a:custGeom>
            <a:avLst/>
            <a:gdLst>
              <a:gd name="T0" fmla="*/ 441 w 634"/>
              <a:gd name="T1" fmla="*/ 294 h 634"/>
              <a:gd name="T2" fmla="*/ 441 w 634"/>
              <a:gd name="T3" fmla="*/ 294 h 634"/>
              <a:gd name="T4" fmla="*/ 338 w 634"/>
              <a:gd name="T5" fmla="*/ 191 h 634"/>
              <a:gd name="T6" fmla="*/ 309 w 634"/>
              <a:gd name="T7" fmla="*/ 191 h 634"/>
              <a:gd name="T8" fmla="*/ 309 w 634"/>
              <a:gd name="T9" fmla="*/ 221 h 634"/>
              <a:gd name="T10" fmla="*/ 383 w 634"/>
              <a:gd name="T11" fmla="*/ 294 h 634"/>
              <a:gd name="T12" fmla="*/ 176 w 634"/>
              <a:gd name="T13" fmla="*/ 294 h 634"/>
              <a:gd name="T14" fmla="*/ 162 w 634"/>
              <a:gd name="T15" fmla="*/ 309 h 634"/>
              <a:gd name="T16" fmla="*/ 176 w 634"/>
              <a:gd name="T17" fmla="*/ 338 h 634"/>
              <a:gd name="T18" fmla="*/ 383 w 634"/>
              <a:gd name="T19" fmla="*/ 338 h 634"/>
              <a:gd name="T20" fmla="*/ 309 w 634"/>
              <a:gd name="T21" fmla="*/ 412 h 634"/>
              <a:gd name="T22" fmla="*/ 309 w 634"/>
              <a:gd name="T23" fmla="*/ 442 h 634"/>
              <a:gd name="T24" fmla="*/ 338 w 634"/>
              <a:gd name="T25" fmla="*/ 442 h 634"/>
              <a:gd name="T26" fmla="*/ 441 w 634"/>
              <a:gd name="T27" fmla="*/ 338 h 634"/>
              <a:gd name="T28" fmla="*/ 441 w 634"/>
              <a:gd name="T29" fmla="*/ 309 h 634"/>
              <a:gd name="T30" fmla="*/ 441 w 634"/>
              <a:gd name="T31" fmla="*/ 294 h 634"/>
              <a:gd name="T32" fmla="*/ 309 w 634"/>
              <a:gd name="T33" fmla="*/ 0 h 634"/>
              <a:gd name="T34" fmla="*/ 309 w 634"/>
              <a:gd name="T35" fmla="*/ 0 h 634"/>
              <a:gd name="T36" fmla="*/ 0 w 634"/>
              <a:gd name="T37" fmla="*/ 309 h 634"/>
              <a:gd name="T38" fmla="*/ 309 w 634"/>
              <a:gd name="T39" fmla="*/ 633 h 634"/>
              <a:gd name="T40" fmla="*/ 633 w 634"/>
              <a:gd name="T41" fmla="*/ 309 h 634"/>
              <a:gd name="T42" fmla="*/ 309 w 634"/>
              <a:gd name="T43" fmla="*/ 0 h 634"/>
              <a:gd name="T44" fmla="*/ 309 w 634"/>
              <a:gd name="T45" fmla="*/ 589 h 634"/>
              <a:gd name="T46" fmla="*/ 309 w 634"/>
              <a:gd name="T47" fmla="*/ 589 h 634"/>
              <a:gd name="T48" fmla="*/ 44 w 634"/>
              <a:gd name="T49" fmla="*/ 309 h 634"/>
              <a:gd name="T50" fmla="*/ 309 w 634"/>
              <a:gd name="T51" fmla="*/ 44 h 634"/>
              <a:gd name="T52" fmla="*/ 588 w 634"/>
              <a:gd name="T53" fmla="*/ 309 h 634"/>
              <a:gd name="T54" fmla="*/ 309 w 634"/>
              <a:gd name="T55" fmla="*/ 5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34" h="634">
                <a:moveTo>
                  <a:pt x="441" y="294"/>
                </a:moveTo>
                <a:lnTo>
                  <a:pt x="441" y="294"/>
                </a:lnTo>
                <a:cubicBezTo>
                  <a:pt x="338" y="191"/>
                  <a:pt x="338" y="191"/>
                  <a:pt x="338" y="191"/>
                </a:cubicBezTo>
                <a:cubicBezTo>
                  <a:pt x="324" y="176"/>
                  <a:pt x="309" y="176"/>
                  <a:pt x="309" y="191"/>
                </a:cubicBezTo>
                <a:cubicBezTo>
                  <a:pt x="294" y="191"/>
                  <a:pt x="294" y="206"/>
                  <a:pt x="309" y="221"/>
                </a:cubicBezTo>
                <a:cubicBezTo>
                  <a:pt x="383" y="294"/>
                  <a:pt x="383" y="294"/>
                  <a:pt x="383" y="294"/>
                </a:cubicBezTo>
                <a:cubicBezTo>
                  <a:pt x="176" y="294"/>
                  <a:pt x="176" y="294"/>
                  <a:pt x="176" y="294"/>
                </a:cubicBezTo>
                <a:cubicBezTo>
                  <a:pt x="162" y="294"/>
                  <a:pt x="162" y="309"/>
                  <a:pt x="162" y="309"/>
                </a:cubicBezTo>
                <a:cubicBezTo>
                  <a:pt x="162" y="324"/>
                  <a:pt x="162" y="338"/>
                  <a:pt x="176" y="338"/>
                </a:cubicBezTo>
                <a:cubicBezTo>
                  <a:pt x="383" y="338"/>
                  <a:pt x="383" y="338"/>
                  <a:pt x="383" y="338"/>
                </a:cubicBezTo>
                <a:cubicBezTo>
                  <a:pt x="309" y="412"/>
                  <a:pt x="309" y="412"/>
                  <a:pt x="309" y="412"/>
                </a:cubicBezTo>
                <a:cubicBezTo>
                  <a:pt x="294" y="427"/>
                  <a:pt x="294" y="442"/>
                  <a:pt x="309" y="442"/>
                </a:cubicBezTo>
                <a:cubicBezTo>
                  <a:pt x="309" y="456"/>
                  <a:pt x="324" y="456"/>
                  <a:pt x="338" y="442"/>
                </a:cubicBezTo>
                <a:cubicBezTo>
                  <a:pt x="441" y="338"/>
                  <a:pt x="441" y="338"/>
                  <a:pt x="441" y="338"/>
                </a:cubicBezTo>
                <a:cubicBezTo>
                  <a:pt x="441" y="324"/>
                  <a:pt x="441" y="324"/>
                  <a:pt x="441" y="309"/>
                </a:cubicBezTo>
                <a:lnTo>
                  <a:pt x="441" y="294"/>
                </a:ln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47"/>
                  <a:pt x="0" y="309"/>
                </a:cubicBezTo>
                <a:cubicBezTo>
                  <a:pt x="0" y="485"/>
                  <a:pt x="147" y="633"/>
                  <a:pt x="309" y="633"/>
                </a:cubicBezTo>
                <a:cubicBezTo>
                  <a:pt x="485" y="633"/>
                  <a:pt x="633" y="485"/>
                  <a:pt x="633" y="309"/>
                </a:cubicBezTo>
                <a:cubicBezTo>
                  <a:pt x="633" y="147"/>
                  <a:pt x="485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09" y="44"/>
                </a:cubicBezTo>
                <a:cubicBezTo>
                  <a:pt x="471" y="44"/>
                  <a:pt x="588" y="162"/>
                  <a:pt x="588" y="309"/>
                </a:cubicBezTo>
                <a:cubicBezTo>
                  <a:pt x="588" y="471"/>
                  <a:pt x="471" y="589"/>
                  <a:pt x="309" y="589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525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Freeform 27"/>
          <p:cNvSpPr>
            <a:spLocks noChangeArrowheads="1"/>
          </p:cNvSpPr>
          <p:nvPr/>
        </p:nvSpPr>
        <p:spPr bwMode="auto">
          <a:xfrm>
            <a:off x="826202" y="3218617"/>
            <a:ext cx="525607" cy="525814"/>
          </a:xfrm>
          <a:custGeom>
            <a:avLst/>
            <a:gdLst>
              <a:gd name="T0" fmla="*/ 441 w 634"/>
              <a:gd name="T1" fmla="*/ 294 h 634"/>
              <a:gd name="T2" fmla="*/ 441 w 634"/>
              <a:gd name="T3" fmla="*/ 294 h 634"/>
              <a:gd name="T4" fmla="*/ 338 w 634"/>
              <a:gd name="T5" fmla="*/ 191 h 634"/>
              <a:gd name="T6" fmla="*/ 309 w 634"/>
              <a:gd name="T7" fmla="*/ 191 h 634"/>
              <a:gd name="T8" fmla="*/ 309 w 634"/>
              <a:gd name="T9" fmla="*/ 221 h 634"/>
              <a:gd name="T10" fmla="*/ 383 w 634"/>
              <a:gd name="T11" fmla="*/ 294 h 634"/>
              <a:gd name="T12" fmla="*/ 176 w 634"/>
              <a:gd name="T13" fmla="*/ 294 h 634"/>
              <a:gd name="T14" fmla="*/ 162 w 634"/>
              <a:gd name="T15" fmla="*/ 309 h 634"/>
              <a:gd name="T16" fmla="*/ 176 w 634"/>
              <a:gd name="T17" fmla="*/ 338 h 634"/>
              <a:gd name="T18" fmla="*/ 383 w 634"/>
              <a:gd name="T19" fmla="*/ 338 h 634"/>
              <a:gd name="T20" fmla="*/ 309 w 634"/>
              <a:gd name="T21" fmla="*/ 412 h 634"/>
              <a:gd name="T22" fmla="*/ 309 w 634"/>
              <a:gd name="T23" fmla="*/ 442 h 634"/>
              <a:gd name="T24" fmla="*/ 338 w 634"/>
              <a:gd name="T25" fmla="*/ 442 h 634"/>
              <a:gd name="T26" fmla="*/ 441 w 634"/>
              <a:gd name="T27" fmla="*/ 338 h 634"/>
              <a:gd name="T28" fmla="*/ 441 w 634"/>
              <a:gd name="T29" fmla="*/ 309 h 634"/>
              <a:gd name="T30" fmla="*/ 441 w 634"/>
              <a:gd name="T31" fmla="*/ 294 h 634"/>
              <a:gd name="T32" fmla="*/ 309 w 634"/>
              <a:gd name="T33" fmla="*/ 0 h 634"/>
              <a:gd name="T34" fmla="*/ 309 w 634"/>
              <a:gd name="T35" fmla="*/ 0 h 634"/>
              <a:gd name="T36" fmla="*/ 0 w 634"/>
              <a:gd name="T37" fmla="*/ 309 h 634"/>
              <a:gd name="T38" fmla="*/ 309 w 634"/>
              <a:gd name="T39" fmla="*/ 633 h 634"/>
              <a:gd name="T40" fmla="*/ 633 w 634"/>
              <a:gd name="T41" fmla="*/ 309 h 634"/>
              <a:gd name="T42" fmla="*/ 309 w 634"/>
              <a:gd name="T43" fmla="*/ 0 h 634"/>
              <a:gd name="T44" fmla="*/ 309 w 634"/>
              <a:gd name="T45" fmla="*/ 589 h 634"/>
              <a:gd name="T46" fmla="*/ 309 w 634"/>
              <a:gd name="T47" fmla="*/ 589 h 634"/>
              <a:gd name="T48" fmla="*/ 44 w 634"/>
              <a:gd name="T49" fmla="*/ 309 h 634"/>
              <a:gd name="T50" fmla="*/ 309 w 634"/>
              <a:gd name="T51" fmla="*/ 44 h 634"/>
              <a:gd name="T52" fmla="*/ 588 w 634"/>
              <a:gd name="T53" fmla="*/ 309 h 634"/>
              <a:gd name="T54" fmla="*/ 309 w 634"/>
              <a:gd name="T55" fmla="*/ 5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34" h="634">
                <a:moveTo>
                  <a:pt x="441" y="294"/>
                </a:moveTo>
                <a:lnTo>
                  <a:pt x="441" y="294"/>
                </a:lnTo>
                <a:cubicBezTo>
                  <a:pt x="338" y="191"/>
                  <a:pt x="338" y="191"/>
                  <a:pt x="338" y="191"/>
                </a:cubicBezTo>
                <a:cubicBezTo>
                  <a:pt x="324" y="176"/>
                  <a:pt x="309" y="176"/>
                  <a:pt x="309" y="191"/>
                </a:cubicBezTo>
                <a:cubicBezTo>
                  <a:pt x="294" y="191"/>
                  <a:pt x="294" y="206"/>
                  <a:pt x="309" y="221"/>
                </a:cubicBezTo>
                <a:cubicBezTo>
                  <a:pt x="383" y="294"/>
                  <a:pt x="383" y="294"/>
                  <a:pt x="383" y="294"/>
                </a:cubicBezTo>
                <a:cubicBezTo>
                  <a:pt x="176" y="294"/>
                  <a:pt x="176" y="294"/>
                  <a:pt x="176" y="294"/>
                </a:cubicBezTo>
                <a:cubicBezTo>
                  <a:pt x="162" y="294"/>
                  <a:pt x="162" y="309"/>
                  <a:pt x="162" y="309"/>
                </a:cubicBezTo>
                <a:cubicBezTo>
                  <a:pt x="162" y="324"/>
                  <a:pt x="162" y="338"/>
                  <a:pt x="176" y="338"/>
                </a:cubicBezTo>
                <a:cubicBezTo>
                  <a:pt x="383" y="338"/>
                  <a:pt x="383" y="338"/>
                  <a:pt x="383" y="338"/>
                </a:cubicBezTo>
                <a:cubicBezTo>
                  <a:pt x="309" y="412"/>
                  <a:pt x="309" y="412"/>
                  <a:pt x="309" y="412"/>
                </a:cubicBezTo>
                <a:cubicBezTo>
                  <a:pt x="294" y="427"/>
                  <a:pt x="294" y="442"/>
                  <a:pt x="309" y="442"/>
                </a:cubicBezTo>
                <a:cubicBezTo>
                  <a:pt x="309" y="456"/>
                  <a:pt x="324" y="456"/>
                  <a:pt x="338" y="442"/>
                </a:cubicBezTo>
                <a:cubicBezTo>
                  <a:pt x="441" y="338"/>
                  <a:pt x="441" y="338"/>
                  <a:pt x="441" y="338"/>
                </a:cubicBezTo>
                <a:cubicBezTo>
                  <a:pt x="441" y="324"/>
                  <a:pt x="441" y="324"/>
                  <a:pt x="441" y="309"/>
                </a:cubicBezTo>
                <a:lnTo>
                  <a:pt x="441" y="294"/>
                </a:ln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47"/>
                  <a:pt x="0" y="309"/>
                </a:cubicBezTo>
                <a:cubicBezTo>
                  <a:pt x="0" y="485"/>
                  <a:pt x="147" y="633"/>
                  <a:pt x="309" y="633"/>
                </a:cubicBezTo>
                <a:cubicBezTo>
                  <a:pt x="485" y="633"/>
                  <a:pt x="633" y="485"/>
                  <a:pt x="633" y="309"/>
                </a:cubicBezTo>
                <a:cubicBezTo>
                  <a:pt x="633" y="147"/>
                  <a:pt x="485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09" y="44"/>
                </a:cubicBezTo>
                <a:cubicBezTo>
                  <a:pt x="471" y="44"/>
                  <a:pt x="588" y="162"/>
                  <a:pt x="588" y="309"/>
                </a:cubicBezTo>
                <a:cubicBezTo>
                  <a:pt x="588" y="471"/>
                  <a:pt x="471" y="589"/>
                  <a:pt x="309" y="589"/>
                </a:cubicBezTo>
                <a:close/>
              </a:path>
            </a:pathLst>
          </a:custGeom>
          <a:solidFill>
            <a:srgbClr val="006666"/>
          </a:solidFill>
          <a:ln>
            <a:solidFill>
              <a:srgbClr val="006666"/>
            </a:solidFill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525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12927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345;p335"/>
          <p:cNvSpPr txBox="1"/>
          <p:nvPr/>
        </p:nvSpPr>
        <p:spPr>
          <a:xfrm>
            <a:off x="268165" y="184007"/>
            <a:ext cx="7886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2400" b="1" dirty="0">
                <a:solidFill>
                  <a:schemeClr val="dk1"/>
                </a:solidFill>
              </a:rPr>
              <a:t>Climate change and Positive Peace</a:t>
            </a:r>
            <a:endParaRPr sz="2400" b="1" i="0" cap="none" dirty="0">
              <a:solidFill>
                <a:schemeClr val="dk1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435011"/>
              </p:ext>
            </p:extLst>
          </p:nvPr>
        </p:nvGraphicFramePr>
        <p:xfrm>
          <a:off x="1504950" y="1186607"/>
          <a:ext cx="6293745" cy="325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Google Shape;2344;p335"/>
          <p:cNvSpPr txBox="1"/>
          <p:nvPr/>
        </p:nvSpPr>
        <p:spPr>
          <a:xfrm>
            <a:off x="268165" y="628145"/>
            <a:ext cx="7886700" cy="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2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</a:pPr>
            <a:r>
              <a:rPr lang="en" sz="1100" dirty="0">
                <a:solidFill>
                  <a:schemeClr val="accent4"/>
                </a:solidFill>
              </a:rPr>
              <a:t>Countries with low levels of Positive Peace have lower levels of cooperation, lower environmental performance, and suffer more casualities from natural disasters.</a:t>
            </a:r>
            <a:endParaRPr sz="1100" i="0" u="none" strike="noStrike" cap="none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18566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00847F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4203</TotalTime>
  <Words>518</Words>
  <Application>Microsoft Macintosh PowerPoint</Application>
  <PresentationFormat>Affichage à l'écran (16:9)</PresentationFormat>
  <Paragraphs>97</Paragraphs>
  <Slides>16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8" baseType="lpstr">
      <vt:lpstr>Arial</vt:lpstr>
      <vt:lpstr>Arial Black</vt:lpstr>
      <vt:lpstr>Calibri</vt:lpstr>
      <vt:lpstr>Graphik</vt:lpstr>
      <vt:lpstr>Lato Light</vt:lpstr>
      <vt:lpstr>Muli</vt:lpstr>
      <vt:lpstr>Muli Black</vt:lpstr>
      <vt:lpstr>Muli ExtraBold</vt:lpstr>
      <vt:lpstr>Roboto</vt:lpstr>
      <vt:lpstr>Wingdings</vt:lpstr>
      <vt:lpstr>Simple Light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Darren Lewis</dc:creator>
  <cp:lastModifiedBy>Serge Stroobants</cp:lastModifiedBy>
  <cp:revision>212</cp:revision>
  <dcterms:modified xsi:type="dcterms:W3CDTF">2019-09-30T07:47:41Z</dcterms:modified>
</cp:coreProperties>
</file>