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7273bae8d_1_1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7273bae8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0" indent="0" algn="l" rtl="0">
              <a:lnSpc>
                <a:spcPct val="138000"/>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38000"/>
              </a:lnSpc>
              <a:spcBef>
                <a:spcPts val="1600"/>
              </a:spcBef>
              <a:spcAft>
                <a:spcPts val="0"/>
              </a:spcAft>
              <a:buClr>
                <a:srgbClr val="E75E4F"/>
              </a:buClr>
              <a:buSzPts val="1200"/>
              <a:buFont typeface="Calibri"/>
              <a:buChar char="●"/>
            </a:pPr>
            <a:r>
              <a:rPr lang="en" sz="1200">
                <a:solidFill>
                  <a:schemeClr val="dk1"/>
                </a:solidFill>
                <a:latin typeface="Calibri"/>
                <a:ea typeface="Calibri"/>
                <a:cs typeface="Calibri"/>
                <a:sym typeface="Calibri"/>
              </a:rPr>
              <a:t>Local people, local devices, add open knowledge</a:t>
            </a:r>
            <a:endParaRPr sz="1200">
              <a:solidFill>
                <a:schemeClr val="dk1"/>
              </a:solidFill>
              <a:latin typeface="Calibri"/>
              <a:ea typeface="Calibri"/>
              <a:cs typeface="Calibri"/>
              <a:sym typeface="Calibri"/>
            </a:endParaRPr>
          </a:p>
          <a:p>
            <a:pPr marL="1371600" lvl="0" indent="0" algn="l" rtl="0">
              <a:lnSpc>
                <a:spcPct val="138000"/>
              </a:lnSpc>
              <a:spcBef>
                <a:spcPts val="1600"/>
              </a:spcBef>
              <a:spcAft>
                <a:spcPts val="1600"/>
              </a:spcAft>
              <a:buNone/>
            </a:pP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1e3813d96_0_3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1e3813d9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 better life to community without relocating them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fee4b9e66_2_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fee4b9e66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Msimbazi is the most flooding river of the city--The development aims at restructuring the place without displacement/relocation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61e3813d96_0_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61e3813d9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1e3813d96_0_5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1e3813d96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Before Ramani Huria, there was limited spatial data in Dar es Salaam that could be used to establish trends and assess impacts and damage caused by flooding.</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efa5ebe86_1_2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efa5ebe86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Developed solid waste routing in dar--analysis of best routes to the main dumping site</a:t>
            </a:r>
            <a:endParaRPr/>
          </a:p>
          <a:p>
            <a:pPr marL="0" lvl="0" indent="0" algn="l" rtl="0">
              <a:spcBef>
                <a:spcPts val="0"/>
              </a:spcBef>
              <a:spcAft>
                <a:spcPts val="0"/>
              </a:spcAft>
              <a:buNone/>
            </a:pPr>
            <a:r>
              <a:rPr lang="en"/>
              <a:t>Identify other dumping sites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1e3813d96_0_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1e3813d9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Working with trash collection companies to develop clients tracking systems ie Green Waste Pro</a:t>
            </a:r>
            <a:endParaRPr/>
          </a:p>
          <a:p>
            <a:pPr marL="457200" lvl="0" indent="-317500" algn="l" rtl="0">
              <a:spcBef>
                <a:spcPts val="0"/>
              </a:spcBef>
              <a:spcAft>
                <a:spcPts val="0"/>
              </a:spcAft>
              <a:buSzPts val="1400"/>
              <a:buChar char="●"/>
            </a:pPr>
            <a:r>
              <a:rPr lang="en"/>
              <a:t>Revenue have increased significantly and service improved.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fa5ebe86_1_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efa5ebe8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61e3813d96_0_9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61e3813d9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1e3813d96_0_8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1e3813d9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61e3813d96_0_1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61e3813d9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d50d048a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fd50d048a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highlight>
                  <a:srgbClr val="FFFFFF"/>
                </a:highlight>
                <a:latin typeface="Calibri"/>
                <a:ea typeface="Calibri"/>
                <a:cs typeface="Calibri"/>
                <a:sym typeface="Calibri"/>
              </a:rPr>
              <a:t>Ramani Huria is a World Bank/DFID funded community-based mapping project that began in Dar es Salaam, Tanzania, </a:t>
            </a:r>
            <a:endParaRPr sz="1200">
              <a:highlight>
                <a:srgbClr val="FFFFFF"/>
              </a:highlight>
              <a:latin typeface="Calibri"/>
              <a:ea typeface="Calibri"/>
              <a:cs typeface="Calibri"/>
              <a:sym typeface="Calibri"/>
            </a:endParaRPr>
          </a:p>
          <a:p>
            <a:pPr marL="0" lvl="0" indent="0" algn="l" rtl="0">
              <a:spcBef>
                <a:spcPts val="0"/>
              </a:spcBef>
              <a:spcAft>
                <a:spcPts val="0"/>
              </a:spcAft>
              <a:buNone/>
            </a:pPr>
            <a:r>
              <a:rPr lang="en" sz="1200">
                <a:highlight>
                  <a:srgbClr val="FFFFFF"/>
                </a:highlight>
                <a:latin typeface="Calibri"/>
                <a:ea typeface="Calibri"/>
                <a:cs typeface="Calibri"/>
                <a:sym typeface="Calibri"/>
              </a:rPr>
              <a:t>training university students and local community members to create highly accurate maps of the most flood-prone areas of the city.</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Since its kick-off in 2015, RH has trained more than 1000 university students and worked with hundreds of community members to collect flood related data.</a:t>
            </a:r>
            <a:endParaRPr sz="12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efa5ebe86_4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efa5ebe86_4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fd50d048a_0_23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fd50d048a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latin typeface="Calibri"/>
                <a:ea typeface="Calibri"/>
                <a:cs typeface="Calibri"/>
                <a:sym typeface="Calibri"/>
              </a:rPr>
              <a:t>Basic services such as water, sanitation, electricity, drainage, roads, lighting, garbage collection are disturbed</a:t>
            </a:r>
            <a:endParaRPr>
              <a:solidFill>
                <a:schemeClr val="dk1"/>
              </a:solidFill>
              <a:latin typeface="Calibri"/>
              <a:ea typeface="Calibri"/>
              <a:cs typeface="Calibri"/>
              <a:sym typeface="Calibri"/>
            </a:endParaRPr>
          </a:p>
          <a:p>
            <a:pPr marL="0" lvl="0" indent="0" algn="l" rtl="0">
              <a:lnSpc>
                <a:spcPct val="115000"/>
              </a:lnSpc>
              <a:spcBef>
                <a:spcPts val="1600"/>
              </a:spcBef>
              <a:spcAft>
                <a:spcPts val="1600"/>
              </a:spcAft>
              <a:buNone/>
            </a:pPr>
            <a:r>
              <a:rPr lang="en">
                <a:solidFill>
                  <a:schemeClr val="dk1"/>
                </a:solidFill>
                <a:latin typeface="Calibri"/>
                <a:ea typeface="Calibri"/>
                <a:cs typeface="Calibri"/>
                <a:sym typeface="Calibri"/>
              </a:rPr>
              <a:t>Flooding Impacts: livelihoods, property damage, loss of life. Hardest hit are the poorest areas.</a:t>
            </a:r>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fd50d048a_0_28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fd50d048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Trained people who can make impact to the future Tanzania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61e3813d96_0_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61e3813d9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fd50d048a_0_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fd50d04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Early warning--TMA</a:t>
            </a:r>
            <a:endParaRPr/>
          </a:p>
          <a:p>
            <a:pPr marL="0" lvl="0" indent="0" algn="l" rtl="0">
              <a:spcBef>
                <a:spcPts val="0"/>
              </a:spcBef>
              <a:spcAft>
                <a:spcPts val="0"/>
              </a:spcAft>
              <a:buNone/>
            </a:pPr>
            <a:r>
              <a:rPr lang="en"/>
              <a:t>Through flood modeling</a:t>
            </a:r>
            <a:endParaRPr/>
          </a:p>
          <a:p>
            <a:pPr marL="0" lvl="0" indent="0" algn="l" rtl="0">
              <a:spcBef>
                <a:spcPts val="0"/>
              </a:spcBef>
              <a:spcAft>
                <a:spcPts val="0"/>
              </a:spcAft>
              <a:buNone/>
            </a:pPr>
            <a:r>
              <a:rPr lang="en"/>
              <a:t>Support in evacuating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fd50d048a_0_42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fd50d048a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fee4b9e66_0_6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fee4b9e6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Surveys of experience of floods and the level of floods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1e3813d96_0_10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1e3813d9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Deltares will use data to prepare Flood resilience response plan to help on Risk reduction and Disaster management in ward and subward level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 name="Google Shape;15;p2"/>
          <p:cNvSpPr txBox="1"/>
          <p:nvPr/>
        </p:nvSpPr>
        <p:spPr>
          <a:xfrm>
            <a:off x="-221550" y="-137450"/>
            <a:ext cx="9516600" cy="1148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a:lvl1pPr>
            <a:lvl2pPr marL="914400" lvl="1" indent="-381000" algn="ctr">
              <a:spcBef>
                <a:spcPts val="1600"/>
              </a:spcBef>
              <a:spcAft>
                <a:spcPts val="0"/>
              </a:spcAft>
              <a:buSzPts val="2400"/>
              <a:buChar char="■"/>
              <a:defRPr/>
            </a:lvl2pPr>
            <a:lvl3pPr marL="1371600" lvl="2" indent="-355600" algn="ctr">
              <a:spcBef>
                <a:spcPts val="1600"/>
              </a:spcBef>
              <a:spcAft>
                <a:spcPts val="0"/>
              </a:spcAft>
              <a:buSzPts val="2000"/>
              <a:buChar char="■"/>
              <a:defRPr/>
            </a:lvl3pPr>
            <a:lvl4pPr marL="1828800" lvl="3" indent="-342900" algn="ctr">
              <a:spcBef>
                <a:spcPts val="1600"/>
              </a:spcBef>
              <a:spcAft>
                <a:spcPts val="0"/>
              </a:spcAft>
              <a:buSzPts val="18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5" name="Google Shape;55;p12"/>
          <p:cNvSpPr txBox="1"/>
          <p:nvPr/>
        </p:nvSpPr>
        <p:spPr>
          <a:xfrm>
            <a:off x="-171200" y="-127400"/>
            <a:ext cx="9587100" cy="11580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txBox="1"/>
          <p:nvPr/>
        </p:nvSpPr>
        <p:spPr>
          <a:xfrm>
            <a:off x="-221550" y="-107250"/>
            <a:ext cx="9506400" cy="1218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 name="Google Shape;20;p3"/>
          <p:cNvSpPr txBox="1"/>
          <p:nvPr/>
        </p:nvSpPr>
        <p:spPr>
          <a:xfrm>
            <a:off x="0" y="2621250"/>
            <a:ext cx="9144000" cy="2306700"/>
          </a:xfrm>
          <a:prstGeom prst="rect">
            <a:avLst/>
          </a:prstGeom>
          <a:solidFill>
            <a:srgbClr val="E75E4F"/>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endParaRPr sz="3000">
              <a:solidFill>
                <a:srgbClr val="FFFFFF"/>
              </a:solidFill>
              <a:latin typeface="Calibri"/>
              <a:ea typeface="Calibri"/>
              <a:cs typeface="Calibri"/>
              <a:sym typeface="Calibri"/>
            </a:endParaRPr>
          </a:p>
          <a:p>
            <a:pPr marL="0" lvl="0" indent="0" algn="ctr" rtl="0">
              <a:lnSpc>
                <a:spcPct val="138000"/>
              </a:lnSpc>
              <a:spcBef>
                <a:spcPts val="1000"/>
              </a:spcBef>
              <a:spcAft>
                <a:spcPts val="0"/>
              </a:spcAft>
              <a:buClr>
                <a:schemeClr val="dk1"/>
              </a:buClr>
              <a:buSzPts val="1100"/>
              <a:buFont typeface="Arial"/>
              <a:buNone/>
            </a:pPr>
            <a:endParaRPr sz="360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302625"/>
            <a:ext cx="8520600" cy="4789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55600">
              <a:spcBef>
                <a:spcPts val="1600"/>
              </a:spcBef>
              <a:spcAft>
                <a:spcPts val="0"/>
              </a:spcAft>
              <a:buSzPts val="2000"/>
              <a:buChar char="■"/>
              <a:defRPr/>
            </a:lvl3pPr>
            <a:lvl4pPr marL="1828800" lvl="3" indent="-342900">
              <a:spcBef>
                <a:spcPts val="1600"/>
              </a:spcBef>
              <a:spcAft>
                <a:spcPts val="0"/>
              </a:spcAft>
              <a:buSzPts val="18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SzPts val="2400"/>
              <a:buChar char="■"/>
              <a:defRPr/>
            </a:lvl1pPr>
            <a:lvl2pPr marL="914400" lvl="1" indent="-381000">
              <a:spcBef>
                <a:spcPts val="1600"/>
              </a:spcBef>
              <a:spcAft>
                <a:spcPts val="0"/>
              </a:spcAft>
              <a:buSzPts val="2400"/>
              <a:buChar char="■"/>
              <a:defRPr/>
            </a:lvl2pPr>
            <a:lvl3pPr marL="1371600" lvl="2" indent="-355600">
              <a:spcBef>
                <a:spcPts val="1600"/>
              </a:spcBef>
              <a:spcAft>
                <a:spcPts val="0"/>
              </a:spcAft>
              <a:buSzPts val="2000"/>
              <a:buChar char="■"/>
              <a:defRPr/>
            </a:lvl3pPr>
            <a:lvl4pPr marL="1828800" lvl="3" indent="-342900">
              <a:spcBef>
                <a:spcPts val="1600"/>
              </a:spcBef>
              <a:spcAft>
                <a:spcPts val="0"/>
              </a:spcAft>
              <a:buSzPts val="18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5" name="Google Shape;45;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8" name="Google Shape;48;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302625"/>
            <a:ext cx="8520600" cy="4789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rgbClr val="E75E4F"/>
              </a:buClr>
              <a:buSzPts val="2400"/>
              <a:buChar char="■"/>
              <a:defRPr sz="2800">
                <a:latin typeface="Calibri"/>
                <a:ea typeface="Calibri"/>
                <a:cs typeface="Calibri"/>
                <a:sym typeface="Calibri"/>
              </a:defRPr>
            </a:lvl1pPr>
            <a:lvl2pPr marL="914400" lvl="1" indent="-381000">
              <a:lnSpc>
                <a:spcPct val="115000"/>
              </a:lnSpc>
              <a:spcBef>
                <a:spcPts val="1600"/>
              </a:spcBef>
              <a:spcAft>
                <a:spcPts val="0"/>
              </a:spcAft>
              <a:buClr>
                <a:srgbClr val="E75E4F"/>
              </a:buClr>
              <a:buSzPts val="2400"/>
              <a:buChar char="■"/>
              <a:defRPr sz="2800">
                <a:latin typeface="Calibri"/>
                <a:ea typeface="Calibri"/>
                <a:cs typeface="Calibri"/>
                <a:sym typeface="Calibri"/>
              </a:defRPr>
            </a:lvl2pPr>
            <a:lvl3pPr marL="1371600" lvl="2" indent="-355600">
              <a:lnSpc>
                <a:spcPct val="115000"/>
              </a:lnSpc>
              <a:spcBef>
                <a:spcPts val="1600"/>
              </a:spcBef>
              <a:spcAft>
                <a:spcPts val="0"/>
              </a:spcAft>
              <a:buClr>
                <a:srgbClr val="E75E4F"/>
              </a:buClr>
              <a:buSzPts val="2000"/>
              <a:buChar char="■"/>
              <a:defRPr sz="2400">
                <a:latin typeface="Calibri"/>
                <a:ea typeface="Calibri"/>
                <a:cs typeface="Calibri"/>
                <a:sym typeface="Calibri"/>
              </a:defRPr>
            </a:lvl3pPr>
            <a:lvl4pPr marL="1828800" lvl="3" indent="-342900">
              <a:lnSpc>
                <a:spcPct val="115000"/>
              </a:lnSpc>
              <a:spcBef>
                <a:spcPts val="1600"/>
              </a:spcBef>
              <a:spcAft>
                <a:spcPts val="0"/>
              </a:spcAft>
              <a:buSzPts val="1800"/>
              <a:buChar char="●"/>
              <a:defRPr sz="1800">
                <a:latin typeface="Calibri"/>
                <a:ea typeface="Calibri"/>
                <a:cs typeface="Calibri"/>
                <a:sym typeface="Calibri"/>
              </a:defRPr>
            </a:lvl4pPr>
            <a:lvl5pPr marL="2286000" lvl="4" indent="-317500">
              <a:lnSpc>
                <a:spcPct val="115000"/>
              </a:lnSpc>
              <a:spcBef>
                <a:spcPts val="1600"/>
              </a:spcBef>
              <a:spcAft>
                <a:spcPts val="0"/>
              </a:spcAft>
              <a:buSzPts val="1400"/>
              <a:buChar char="○"/>
              <a:defRPr>
                <a:latin typeface="Calibri"/>
                <a:ea typeface="Calibri"/>
                <a:cs typeface="Calibri"/>
                <a:sym typeface="Calibri"/>
              </a:defRPr>
            </a:lvl5pPr>
            <a:lvl6pPr marL="2743200" lvl="5" indent="-317500">
              <a:lnSpc>
                <a:spcPct val="115000"/>
              </a:lnSpc>
              <a:spcBef>
                <a:spcPts val="1600"/>
              </a:spcBef>
              <a:spcAft>
                <a:spcPts val="0"/>
              </a:spcAft>
              <a:buSzPts val="1400"/>
              <a:buChar char="■"/>
              <a:defRPr>
                <a:latin typeface="Calibri"/>
                <a:ea typeface="Calibri"/>
                <a:cs typeface="Calibri"/>
                <a:sym typeface="Calibri"/>
              </a:defRPr>
            </a:lvl6pPr>
            <a:lvl7pPr marL="3200400" lvl="6" indent="-317500">
              <a:lnSpc>
                <a:spcPct val="115000"/>
              </a:lnSpc>
              <a:spcBef>
                <a:spcPts val="1600"/>
              </a:spcBef>
              <a:spcAft>
                <a:spcPts val="0"/>
              </a:spcAft>
              <a:buSzPts val="1400"/>
              <a:buChar char="●"/>
              <a:defRPr>
                <a:latin typeface="Calibri"/>
                <a:ea typeface="Calibri"/>
                <a:cs typeface="Calibri"/>
                <a:sym typeface="Calibri"/>
              </a:defRPr>
            </a:lvl7pPr>
            <a:lvl8pPr marL="3657600" lvl="7" indent="-317500">
              <a:lnSpc>
                <a:spcPct val="115000"/>
              </a:lnSpc>
              <a:spcBef>
                <a:spcPts val="1600"/>
              </a:spcBef>
              <a:spcAft>
                <a:spcPts val="0"/>
              </a:spcAft>
              <a:buSzPts val="1400"/>
              <a:buChar char="○"/>
              <a:defRPr>
                <a:latin typeface="Calibri"/>
                <a:ea typeface="Calibri"/>
                <a:cs typeface="Calibri"/>
                <a:sym typeface="Calibri"/>
              </a:defRPr>
            </a:lvl8pPr>
            <a:lvl9pPr marL="4114800" lvl="8" indent="-317500">
              <a:lnSpc>
                <a:spcPct val="115000"/>
              </a:lnSpc>
              <a:spcBef>
                <a:spcPts val="1600"/>
              </a:spcBef>
              <a:spcAft>
                <a:spcPts val="1600"/>
              </a:spcAft>
              <a:buSzPts val="1400"/>
              <a:buChar char="■"/>
              <a:defRPr>
                <a:latin typeface="Calibri"/>
                <a:ea typeface="Calibri"/>
                <a:cs typeface="Calibri"/>
                <a:sym typeface="Calibri"/>
              </a:defRPr>
            </a:lvl9pPr>
          </a:lstStyle>
          <a:p>
            <a:endParaRPr/>
          </a:p>
        </p:txBody>
      </p:sp>
      <p:sp>
        <p:nvSpPr>
          <p:cNvPr id="7" name="Google Shape;7;p1"/>
          <p:cNvSpPr txBox="1"/>
          <p:nvPr/>
        </p:nvSpPr>
        <p:spPr>
          <a:xfrm>
            <a:off x="-60425" y="-45750"/>
            <a:ext cx="9264900" cy="962700"/>
          </a:xfrm>
          <a:prstGeom prst="rect">
            <a:avLst/>
          </a:prstGeom>
          <a:solidFill>
            <a:srgbClr val="E75E4F"/>
          </a:solidFill>
          <a:ln>
            <a:noFill/>
          </a:ln>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endParaRPr sz="3600">
              <a:solidFill>
                <a:srgbClr val="FFFFFF"/>
              </a:solidFill>
              <a:latin typeface="Calibri"/>
              <a:ea typeface="Calibri"/>
              <a:cs typeface="Calibri"/>
              <a:sym typeface="Calibri"/>
            </a:endParaRPr>
          </a:p>
        </p:txBody>
      </p:sp>
      <p:pic>
        <p:nvPicPr>
          <p:cNvPr id="8" name="Google Shape;8;p1"/>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231949" y="262329"/>
            <a:ext cx="713000" cy="434075"/>
          </a:xfrm>
          <a:prstGeom prst="rect">
            <a:avLst/>
          </a:prstGeom>
          <a:noFill/>
          <a:ln>
            <a:noFill/>
          </a:ln>
        </p:spPr>
      </p:pic>
      <p:sp>
        <p:nvSpPr>
          <p:cNvPr id="9" name="Google Shape;9;p1"/>
          <p:cNvSpPr txBox="1">
            <a:spLocks noGrp="1"/>
          </p:cNvSpPr>
          <p:nvPr>
            <p:ph type="title"/>
          </p:nvPr>
        </p:nvSpPr>
        <p:spPr>
          <a:xfrm>
            <a:off x="311700" y="212375"/>
            <a:ext cx="79203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3000"/>
              <a:buFont typeface="Calibri"/>
              <a:buNone/>
              <a:defRPr sz="3000">
                <a:solidFill>
                  <a:srgbClr val="FFFFFF"/>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0" name="Google Shape;10;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a:solidFill>
                  <a:schemeClr val="dk2"/>
                </a:solidFill>
                <a:latin typeface="Calibri"/>
                <a:ea typeface="Calibri"/>
                <a:cs typeface="Calibri"/>
                <a:sym typeface="Calibri"/>
              </a:defRPr>
            </a:lvl1pPr>
            <a:lvl2pPr lvl="1" algn="r">
              <a:buNone/>
              <a:defRPr>
                <a:solidFill>
                  <a:schemeClr val="dk2"/>
                </a:solidFill>
                <a:latin typeface="Calibri"/>
                <a:ea typeface="Calibri"/>
                <a:cs typeface="Calibri"/>
                <a:sym typeface="Calibri"/>
              </a:defRPr>
            </a:lvl2pPr>
            <a:lvl3pPr lvl="2" algn="r">
              <a:buNone/>
              <a:defRPr>
                <a:solidFill>
                  <a:schemeClr val="dk2"/>
                </a:solidFill>
                <a:latin typeface="Calibri"/>
                <a:ea typeface="Calibri"/>
                <a:cs typeface="Calibri"/>
                <a:sym typeface="Calibri"/>
              </a:defRPr>
            </a:lvl3pPr>
            <a:lvl4pPr lvl="3" algn="r">
              <a:buNone/>
              <a:defRPr>
                <a:solidFill>
                  <a:schemeClr val="dk2"/>
                </a:solidFill>
                <a:latin typeface="Calibri"/>
                <a:ea typeface="Calibri"/>
                <a:cs typeface="Calibri"/>
                <a:sym typeface="Calibri"/>
              </a:defRPr>
            </a:lvl4pPr>
            <a:lvl5pPr lvl="4" algn="r">
              <a:buNone/>
              <a:defRPr>
                <a:solidFill>
                  <a:schemeClr val="dk2"/>
                </a:solidFill>
                <a:latin typeface="Calibri"/>
                <a:ea typeface="Calibri"/>
                <a:cs typeface="Calibri"/>
                <a:sym typeface="Calibri"/>
              </a:defRPr>
            </a:lvl5pPr>
            <a:lvl6pPr lvl="5" algn="r">
              <a:buNone/>
              <a:defRPr>
                <a:solidFill>
                  <a:schemeClr val="dk2"/>
                </a:solidFill>
                <a:latin typeface="Calibri"/>
                <a:ea typeface="Calibri"/>
                <a:cs typeface="Calibri"/>
                <a:sym typeface="Calibri"/>
              </a:defRPr>
            </a:lvl6pPr>
            <a:lvl7pPr lvl="6" algn="r">
              <a:buNone/>
              <a:defRPr>
                <a:solidFill>
                  <a:schemeClr val="dk2"/>
                </a:solidFill>
                <a:latin typeface="Calibri"/>
                <a:ea typeface="Calibri"/>
                <a:cs typeface="Calibri"/>
                <a:sym typeface="Calibri"/>
              </a:defRPr>
            </a:lvl7pPr>
            <a:lvl8pPr lvl="7" algn="r">
              <a:buNone/>
              <a:defRPr>
                <a:solidFill>
                  <a:schemeClr val="dk2"/>
                </a:solidFill>
                <a:latin typeface="Calibri"/>
                <a:ea typeface="Calibri"/>
                <a:cs typeface="Calibri"/>
                <a:sym typeface="Calibri"/>
              </a:defRPr>
            </a:lvl8pPr>
            <a:lvl9pPr lvl="8" algn="r">
              <a:buNone/>
              <a:defRPr>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www.facebook.com/hotosm"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hyperlink" Target="mailto:hawa.adinani@hotosm.org" TargetMode="External"/><Relationship Id="rId4" Type="http://schemas.openxmlformats.org/officeDocument/2006/relationships/hyperlink" Target="http://www.hotosm.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p:nvPr/>
        </p:nvSpPr>
        <p:spPr>
          <a:xfrm>
            <a:off x="0" y="492225"/>
            <a:ext cx="9144000" cy="1810500"/>
          </a:xfrm>
          <a:prstGeom prst="rect">
            <a:avLst/>
          </a:prstGeom>
          <a:solidFill>
            <a:srgbClr val="DC1702">
              <a:alpha val="69410"/>
            </a:srgbClr>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000" dirty="0">
              <a:solidFill>
                <a:srgbClr val="FFFFF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3600" dirty="0">
                <a:solidFill>
                  <a:schemeClr val="lt1"/>
                </a:solidFill>
                <a:latin typeface="Calibri"/>
                <a:ea typeface="Calibri"/>
                <a:cs typeface="Calibri"/>
                <a:sym typeface="Calibri"/>
              </a:rPr>
              <a:t>Ramani Huria: Community Mapping for Flood Resilience</a:t>
            </a:r>
            <a:r>
              <a:rPr lang="en" sz="2400" dirty="0">
                <a:solidFill>
                  <a:schemeClr val="lt1"/>
                </a:solidFill>
                <a:latin typeface="Calibri"/>
                <a:ea typeface="Calibri"/>
                <a:cs typeface="Calibri"/>
                <a:sym typeface="Calibri"/>
              </a:rPr>
              <a:t>                                                                                      </a:t>
            </a:r>
            <a:endParaRPr sz="3600" dirty="0">
              <a:solidFill>
                <a:srgbClr val="FFFFFF"/>
              </a:solidFill>
              <a:latin typeface="Calibri"/>
              <a:ea typeface="Calibri"/>
              <a:cs typeface="Calibri"/>
              <a:sym typeface="Calibri"/>
            </a:endParaRPr>
          </a:p>
        </p:txBody>
      </p:sp>
      <p:pic>
        <p:nvPicPr>
          <p:cNvPr id="61" name="Google Shape;61;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64062" y="5198092"/>
            <a:ext cx="1800580" cy="430125"/>
          </a:xfrm>
          <a:prstGeom prst="rect">
            <a:avLst/>
          </a:prstGeom>
          <a:noFill/>
          <a:ln>
            <a:noFill/>
          </a:ln>
        </p:spPr>
      </p:pic>
      <p:pic>
        <p:nvPicPr>
          <p:cNvPr id="62" name="Google Shape;62;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98406" y="5166479"/>
            <a:ext cx="1802556" cy="526350"/>
          </a:xfrm>
          <a:prstGeom prst="rect">
            <a:avLst/>
          </a:prstGeom>
          <a:noFill/>
          <a:ln>
            <a:noFill/>
          </a:ln>
        </p:spPr>
      </p:pic>
      <p:pic>
        <p:nvPicPr>
          <p:cNvPr id="63" name="Google Shape;63;p1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623970" y="5198092"/>
            <a:ext cx="1638843" cy="430125"/>
          </a:xfrm>
          <a:prstGeom prst="rect">
            <a:avLst/>
          </a:prstGeom>
          <a:noFill/>
          <a:ln>
            <a:noFill/>
          </a:ln>
        </p:spPr>
      </p:pic>
      <p:pic>
        <p:nvPicPr>
          <p:cNvPr id="64" name="Google Shape;64;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335012" y="5019763"/>
            <a:ext cx="743850" cy="819800"/>
          </a:xfrm>
          <a:prstGeom prst="rect">
            <a:avLst/>
          </a:prstGeom>
          <a:noFill/>
          <a:ln>
            <a:noFill/>
          </a:ln>
        </p:spPr>
      </p:pic>
      <p:pic>
        <p:nvPicPr>
          <p:cNvPr id="65" name="Google Shape;65;p1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509100" y="2302725"/>
            <a:ext cx="2351252" cy="2477524"/>
          </a:xfrm>
          <a:prstGeom prst="rect">
            <a:avLst/>
          </a:prstGeom>
          <a:noFill/>
          <a:ln>
            <a:noFill/>
          </a:ln>
        </p:spPr>
      </p:pic>
      <p:sp>
        <p:nvSpPr>
          <p:cNvPr id="66" name="Google Shape;66;p13"/>
          <p:cNvSpPr txBox="1"/>
          <p:nvPr/>
        </p:nvSpPr>
        <p:spPr>
          <a:xfrm>
            <a:off x="6368650" y="6173013"/>
            <a:ext cx="2149500" cy="5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Calibri"/>
                <a:ea typeface="Calibri"/>
                <a:cs typeface="Calibri"/>
                <a:sym typeface="Calibri"/>
              </a:rPr>
              <a:t>@hawaadinani</a:t>
            </a:r>
            <a:endParaRPr sz="2400">
              <a:latin typeface="Calibri"/>
              <a:ea typeface="Calibri"/>
              <a:cs typeface="Calibri"/>
              <a:sym typeface="Calibri"/>
            </a:endParaRPr>
          </a:p>
        </p:txBody>
      </p:sp>
      <p:pic>
        <p:nvPicPr>
          <p:cNvPr id="67" name="Google Shape;67;p13" descr="twitterlogo_1x.png"/>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5860350" y="6269112"/>
            <a:ext cx="573478" cy="430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0" y="-86600"/>
            <a:ext cx="8232000" cy="110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rPr>
              <a:t>Applications and Data Use</a:t>
            </a:r>
            <a:r>
              <a:rPr lang="en">
                <a:solidFill>
                  <a:schemeClr val="lt1"/>
                </a:solidFill>
              </a:rPr>
              <a:t> - Supporting Resilience Programs</a:t>
            </a:r>
            <a:endParaRPr/>
          </a:p>
        </p:txBody>
      </p:sp>
      <p:sp>
        <p:nvSpPr>
          <p:cNvPr id="136" name="Google Shape;136;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37" name="Google Shape;137;p22"/>
          <p:cNvPicPr preferRelativeResize="0"/>
          <p:nvPr/>
        </p:nvPicPr>
        <p:blipFill>
          <a:blip r:embed="rId3">
            <a:alphaModFix/>
          </a:blip>
          <a:stretch>
            <a:fillRect/>
          </a:stretch>
        </p:blipFill>
        <p:spPr>
          <a:xfrm>
            <a:off x="0" y="946925"/>
            <a:ext cx="9143999" cy="5911075"/>
          </a:xfrm>
          <a:prstGeom prst="rect">
            <a:avLst/>
          </a:prstGeom>
          <a:noFill/>
          <a:ln>
            <a:noFill/>
          </a:ln>
        </p:spPr>
      </p:pic>
      <p:pic>
        <p:nvPicPr>
          <p:cNvPr id="138" name="Google Shape;138;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71075" y="4434350"/>
            <a:ext cx="2852091" cy="2139075"/>
          </a:xfrm>
          <a:prstGeom prst="rect">
            <a:avLst/>
          </a:prstGeom>
          <a:noFill/>
          <a:ln w="28575" cap="flat" cmpd="sng">
            <a:solidFill>
              <a:srgbClr val="FFFFFF"/>
            </a:solidFill>
            <a:prstDash val="solid"/>
            <a:round/>
            <a:headEnd type="none" w="sm" len="sm"/>
            <a:tailEnd type="none" w="sm" len="sm"/>
          </a:ln>
        </p:spPr>
      </p:pic>
      <p:sp>
        <p:nvSpPr>
          <p:cNvPr id="139" name="Google Shape;139;p22"/>
          <p:cNvSpPr txBox="1"/>
          <p:nvPr/>
        </p:nvSpPr>
        <p:spPr>
          <a:xfrm>
            <a:off x="3099375" y="5673725"/>
            <a:ext cx="3782100" cy="899700"/>
          </a:xfrm>
          <a:prstGeom prst="rect">
            <a:avLst/>
          </a:prstGeom>
          <a:solidFill>
            <a:srgbClr val="DC1702">
              <a:alpha val="6941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Stakeholder in a plan for the Msimbazi River basin</a:t>
            </a:r>
            <a:endParaRPr sz="2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80925" y="4386050"/>
            <a:ext cx="4985100" cy="46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Historical Flood Extent--Data use</a:t>
            </a:r>
            <a:endParaRPr/>
          </a:p>
        </p:txBody>
      </p:sp>
      <p:sp>
        <p:nvSpPr>
          <p:cNvPr id="145" name="Google Shape;145;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46" name="Google Shape;146;p23"/>
          <p:cNvSpPr txBox="1"/>
          <p:nvPr/>
        </p:nvSpPr>
        <p:spPr>
          <a:xfrm>
            <a:off x="155850" y="958550"/>
            <a:ext cx="8316600" cy="53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47" name="Google Shape;147;p23"/>
          <p:cNvPicPr preferRelativeResize="0"/>
          <p:nvPr/>
        </p:nvPicPr>
        <p:blipFill rotWithShape="1">
          <a:blip r:embed="rId3">
            <a:alphaModFix/>
          </a:blip>
          <a:srcRect/>
          <a:stretch/>
        </p:blipFill>
        <p:spPr>
          <a:xfrm>
            <a:off x="2225" y="882950"/>
            <a:ext cx="9144000" cy="4671619"/>
          </a:xfrm>
          <a:prstGeom prst="rect">
            <a:avLst/>
          </a:prstGeom>
          <a:noFill/>
          <a:ln>
            <a:noFill/>
          </a:ln>
        </p:spPr>
      </p:pic>
      <p:pic>
        <p:nvPicPr>
          <p:cNvPr id="148" name="Google Shape;148;p23"/>
          <p:cNvPicPr preferRelativeResize="0"/>
          <p:nvPr/>
        </p:nvPicPr>
        <p:blipFill>
          <a:blip r:embed="rId4">
            <a:alphaModFix/>
          </a:blip>
          <a:stretch>
            <a:fillRect/>
          </a:stretch>
        </p:blipFill>
        <p:spPr>
          <a:xfrm>
            <a:off x="2225" y="882950"/>
            <a:ext cx="4683850" cy="4671625"/>
          </a:xfrm>
          <a:prstGeom prst="rect">
            <a:avLst/>
          </a:prstGeom>
          <a:noFill/>
          <a:ln>
            <a:noFill/>
          </a:ln>
        </p:spPr>
      </p:pic>
      <p:sp>
        <p:nvSpPr>
          <p:cNvPr id="149" name="Google Shape;149;p23"/>
          <p:cNvSpPr txBox="1"/>
          <p:nvPr/>
        </p:nvSpPr>
        <p:spPr>
          <a:xfrm>
            <a:off x="207825" y="103900"/>
            <a:ext cx="7793100" cy="6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chemeClr val="lt1"/>
                </a:solidFill>
                <a:latin typeface="Calibri"/>
                <a:ea typeface="Calibri"/>
                <a:cs typeface="Calibri"/>
                <a:sym typeface="Calibri"/>
              </a:rPr>
              <a:t>Supporting Resilience Programs cont….</a:t>
            </a:r>
            <a:endParaRPr sz="3000">
              <a:solidFill>
                <a:schemeClr val="lt1"/>
              </a:solidFill>
              <a:latin typeface="Calibri"/>
              <a:ea typeface="Calibri"/>
              <a:cs typeface="Calibri"/>
              <a:sym typeface="Calibri"/>
            </a:endParaRPr>
          </a:p>
          <a:p>
            <a:pPr marL="0" lvl="0" indent="0" algn="l" rtl="0">
              <a:spcBef>
                <a:spcPts val="0"/>
              </a:spcBef>
              <a:spcAft>
                <a:spcPts val="0"/>
              </a:spcAft>
              <a:buNone/>
            </a:pPr>
            <a:endParaRPr sz="3000">
              <a:solidFill>
                <a:srgbClr val="FFFFFF"/>
              </a:solidFill>
              <a:latin typeface="Calibri"/>
              <a:ea typeface="Calibri"/>
              <a:cs typeface="Calibri"/>
              <a:sym typeface="Calibri"/>
            </a:endParaRPr>
          </a:p>
        </p:txBody>
      </p:sp>
      <p:sp>
        <p:nvSpPr>
          <p:cNvPr id="150" name="Google Shape;150;p23"/>
          <p:cNvSpPr txBox="1"/>
          <p:nvPr/>
        </p:nvSpPr>
        <p:spPr>
          <a:xfrm>
            <a:off x="0" y="5554575"/>
            <a:ext cx="9193200" cy="1372800"/>
          </a:xfrm>
          <a:prstGeom prst="rect">
            <a:avLst/>
          </a:prstGeom>
          <a:solidFill>
            <a:srgbClr val="DC1702">
              <a:alpha val="6941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Calibri"/>
                <a:ea typeface="Calibri"/>
                <a:cs typeface="Calibri"/>
                <a:sym typeface="Calibri"/>
              </a:rPr>
              <a:t>Transforming the</a:t>
            </a:r>
            <a:r>
              <a:rPr lang="en" sz="3000" b="1">
                <a:solidFill>
                  <a:srgbClr val="FFFFFF"/>
                </a:solidFill>
                <a:latin typeface="Calibri"/>
                <a:ea typeface="Calibri"/>
                <a:cs typeface="Calibri"/>
                <a:sym typeface="Calibri"/>
              </a:rPr>
              <a:t> Msimbazi Basin</a:t>
            </a:r>
            <a:r>
              <a:rPr lang="en" sz="3000">
                <a:solidFill>
                  <a:srgbClr val="FFFFFF"/>
                </a:solidFill>
                <a:latin typeface="Calibri"/>
                <a:ea typeface="Calibri"/>
                <a:cs typeface="Calibri"/>
                <a:sym typeface="Calibri"/>
              </a:rPr>
              <a:t> into a Beacon of Urban Resilience--Msimbazi Opportunity</a:t>
            </a:r>
            <a:endParaRPr sz="30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0" y="-76200"/>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Applications and Data Use:</a:t>
            </a:r>
            <a:r>
              <a:rPr lang="en" sz="2800">
                <a:solidFill>
                  <a:srgbClr val="FFFFFF"/>
                </a:solidFill>
              </a:rPr>
              <a:t> Disaster Management Plans</a:t>
            </a:r>
            <a:endParaRPr sz="2800">
              <a:solidFill>
                <a:srgbClr val="FFFFFF"/>
              </a:solidFill>
            </a:endParaRPr>
          </a:p>
          <a:p>
            <a:pPr marL="0" lvl="0" indent="0" algn="l" rtl="0">
              <a:spcBef>
                <a:spcPts val="0"/>
              </a:spcBef>
              <a:spcAft>
                <a:spcPts val="0"/>
              </a:spcAft>
              <a:buClr>
                <a:schemeClr val="dk1"/>
              </a:buClr>
              <a:buSzPts val="1100"/>
              <a:buFont typeface="Arial"/>
              <a:buNone/>
            </a:pPr>
            <a:endParaRPr>
              <a:solidFill>
                <a:srgbClr val="FFFFFF"/>
              </a:solidFill>
            </a:endParaRPr>
          </a:p>
        </p:txBody>
      </p:sp>
      <p:sp>
        <p:nvSpPr>
          <p:cNvPr id="156" name="Google Shape;156;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157" name="Google Shape;157;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911025"/>
            <a:ext cx="9143999" cy="5500651"/>
          </a:xfrm>
          <a:prstGeom prst="rect">
            <a:avLst/>
          </a:prstGeom>
          <a:noFill/>
          <a:ln>
            <a:noFill/>
          </a:ln>
        </p:spPr>
      </p:pic>
      <p:sp>
        <p:nvSpPr>
          <p:cNvPr id="158" name="Google Shape;158;p24"/>
          <p:cNvSpPr txBox="1">
            <a:spLocks noGrp="1"/>
          </p:cNvSpPr>
          <p:nvPr>
            <p:ph type="body" idx="1"/>
          </p:nvPr>
        </p:nvSpPr>
        <p:spPr>
          <a:xfrm>
            <a:off x="196550" y="5116625"/>
            <a:ext cx="5474100" cy="969600"/>
          </a:xfrm>
          <a:prstGeom prst="rect">
            <a:avLst/>
          </a:prstGeom>
          <a:solidFill>
            <a:srgbClr val="DC1702">
              <a:alpha val="69410"/>
            </a:srgbClr>
          </a:solidFill>
        </p:spPr>
        <p:txBody>
          <a:bodyPr spcFirstLastPara="1" wrap="square" lIns="91425" tIns="91425" rIns="91425" bIns="91425" anchor="t" anchorCtr="0">
            <a:noAutofit/>
          </a:bodyPr>
          <a:lstStyle/>
          <a:p>
            <a:pPr marL="0" lvl="0" indent="0" algn="l" rtl="0">
              <a:spcBef>
                <a:spcPts val="0"/>
              </a:spcBef>
              <a:spcAft>
                <a:spcPts val="1600"/>
              </a:spcAft>
              <a:buNone/>
            </a:pPr>
            <a:r>
              <a:rPr lang="en" sz="2200">
                <a:solidFill>
                  <a:srgbClr val="FFFFFF"/>
                </a:solidFill>
              </a:rPr>
              <a:t>Ramani Huria risk identification maps used as a basemap for disaster management plans</a:t>
            </a:r>
            <a:endParaRPr sz="22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rPr>
              <a:t>Applications and Data Use: Flood Response</a:t>
            </a:r>
            <a:endParaRPr/>
          </a:p>
        </p:txBody>
      </p:sp>
      <p:sp>
        <p:nvSpPr>
          <p:cNvPr id="164" name="Google Shape;164;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165" name="Google Shape;165;p25"/>
          <p:cNvPicPr preferRelativeResize="0"/>
          <p:nvPr/>
        </p:nvPicPr>
        <p:blipFill>
          <a:blip r:embed="rId3">
            <a:alphaModFix/>
          </a:blip>
          <a:stretch>
            <a:fillRect/>
          </a:stretch>
        </p:blipFill>
        <p:spPr>
          <a:xfrm>
            <a:off x="0" y="975875"/>
            <a:ext cx="9144001" cy="5408250"/>
          </a:xfrm>
          <a:prstGeom prst="rect">
            <a:avLst/>
          </a:prstGeom>
          <a:noFill/>
          <a:ln>
            <a:noFill/>
          </a:ln>
        </p:spPr>
      </p:pic>
      <p:pic>
        <p:nvPicPr>
          <p:cNvPr id="166" name="Google Shape;166;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47000" y="3889575"/>
            <a:ext cx="3374151" cy="24945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0" y="212375"/>
            <a:ext cx="8868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rPr>
              <a:t>Applications and Data Use: Waste Management</a:t>
            </a:r>
            <a:endParaRPr/>
          </a:p>
        </p:txBody>
      </p:sp>
      <p:sp>
        <p:nvSpPr>
          <p:cNvPr id="172" name="Google Shape;172;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73" name="Google Shape;173;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0722" y="899675"/>
            <a:ext cx="8308081" cy="58821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FFFFFF"/>
                </a:solidFill>
              </a:rPr>
              <a:t>Applications and Data Use: Waste Management</a:t>
            </a:r>
            <a:endParaRPr/>
          </a:p>
        </p:txBody>
      </p:sp>
      <p:sp>
        <p:nvSpPr>
          <p:cNvPr id="179" name="Google Shape;179;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180" name="Google Shape;18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975875"/>
            <a:ext cx="9144004" cy="5241751"/>
          </a:xfrm>
          <a:prstGeom prst="rect">
            <a:avLst/>
          </a:prstGeom>
          <a:noFill/>
          <a:ln w="38100" cap="flat" cmpd="sng">
            <a:solidFill>
              <a:srgbClr val="FFFFFF"/>
            </a:solidFill>
            <a:prstDash val="solid"/>
            <a:round/>
            <a:headEnd type="none" w="sm" len="sm"/>
            <a:tailEnd type="none" w="sm" len="sm"/>
          </a:ln>
        </p:spPr>
      </p:pic>
      <p:pic>
        <p:nvPicPr>
          <p:cNvPr id="181" name="Google Shape;181;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634225" y="3258575"/>
            <a:ext cx="2509775" cy="2959050"/>
          </a:xfrm>
          <a:prstGeom prst="rect">
            <a:avLst/>
          </a:prstGeom>
          <a:noFill/>
          <a:ln>
            <a:noFill/>
          </a:ln>
        </p:spPr>
      </p:pic>
      <p:sp>
        <p:nvSpPr>
          <p:cNvPr id="182" name="Google Shape;182;p27"/>
          <p:cNvSpPr txBox="1">
            <a:spLocks noGrp="1"/>
          </p:cNvSpPr>
          <p:nvPr>
            <p:ph type="body" idx="1"/>
          </p:nvPr>
        </p:nvSpPr>
        <p:spPr>
          <a:xfrm>
            <a:off x="87925" y="5164450"/>
            <a:ext cx="5203800" cy="990600"/>
          </a:xfrm>
          <a:prstGeom prst="rect">
            <a:avLst/>
          </a:prstGeom>
          <a:solidFill>
            <a:srgbClr val="DC1702">
              <a:alpha val="69410"/>
            </a:srgbClr>
          </a:solidFill>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Developed client tracking systems for trash collection companies</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0" y="-138550"/>
            <a:ext cx="7920300" cy="9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Next Steps: Outreach and Engagement with Decision Makers</a:t>
            </a:r>
            <a:endParaRPr/>
          </a:p>
        </p:txBody>
      </p:sp>
      <p:sp>
        <p:nvSpPr>
          <p:cNvPr id="188" name="Google Shape;188;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189" name="Google Shape;189;p28"/>
          <p:cNvSpPr txBox="1">
            <a:spLocks noGrp="1"/>
          </p:cNvSpPr>
          <p:nvPr>
            <p:ph type="body" idx="1"/>
          </p:nvPr>
        </p:nvSpPr>
        <p:spPr>
          <a:xfrm>
            <a:off x="311700" y="997825"/>
            <a:ext cx="5147100" cy="4942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
              <a:t>Capacity Buildings on data based decisions to:</a:t>
            </a:r>
            <a:endParaRPr/>
          </a:p>
          <a:p>
            <a:pPr marL="457200" marR="0" lvl="0" indent="-381000" algn="l" rtl="0">
              <a:lnSpc>
                <a:spcPct val="115000"/>
              </a:lnSpc>
              <a:spcBef>
                <a:spcPts val="1600"/>
              </a:spcBef>
              <a:spcAft>
                <a:spcPts val="0"/>
              </a:spcAft>
              <a:buClr>
                <a:srgbClr val="E75E4F"/>
              </a:buClr>
              <a:buSzPts val="2400"/>
              <a:buFont typeface="Arial"/>
              <a:buChar char="❏"/>
            </a:pPr>
            <a:r>
              <a:rPr lang="en"/>
              <a:t>Ministries</a:t>
            </a:r>
            <a:endParaRPr/>
          </a:p>
          <a:p>
            <a:pPr marL="457200" marR="0" lvl="0" indent="-381000" algn="l" rtl="0">
              <a:lnSpc>
                <a:spcPct val="115000"/>
              </a:lnSpc>
              <a:spcBef>
                <a:spcPts val="0"/>
              </a:spcBef>
              <a:spcAft>
                <a:spcPts val="0"/>
              </a:spcAft>
              <a:buClr>
                <a:srgbClr val="E75E4F"/>
              </a:buClr>
              <a:buSzPts val="2400"/>
              <a:buFont typeface="Arial"/>
              <a:buChar char="❏"/>
            </a:pPr>
            <a:r>
              <a:rPr lang="en"/>
              <a:t>Disaster management committees ie.Prime Minister’s Office-Disaster Management Department</a:t>
            </a:r>
            <a:endParaRPr/>
          </a:p>
          <a:p>
            <a:pPr marL="457200" marR="0" lvl="0" indent="-381000" algn="l" rtl="0">
              <a:lnSpc>
                <a:spcPct val="115000"/>
              </a:lnSpc>
              <a:spcBef>
                <a:spcPts val="0"/>
              </a:spcBef>
              <a:spcAft>
                <a:spcPts val="0"/>
              </a:spcAft>
              <a:buClr>
                <a:srgbClr val="E75E4F"/>
              </a:buClr>
              <a:buSzPts val="2400"/>
              <a:buFont typeface="Arial"/>
              <a:buChar char="❏"/>
            </a:pPr>
            <a:r>
              <a:rPr lang="en"/>
              <a:t>Local government authorities  </a:t>
            </a:r>
            <a:endParaRPr/>
          </a:p>
          <a:p>
            <a:pPr marL="457200" marR="0" lvl="0" indent="-381000" algn="l" rtl="0">
              <a:lnSpc>
                <a:spcPct val="115000"/>
              </a:lnSpc>
              <a:spcBef>
                <a:spcPts val="0"/>
              </a:spcBef>
              <a:spcAft>
                <a:spcPts val="0"/>
              </a:spcAft>
              <a:buClr>
                <a:srgbClr val="E75E4F"/>
              </a:buClr>
              <a:buSzPts val="2400"/>
              <a:buFont typeface="Arial"/>
              <a:buChar char="❏"/>
            </a:pPr>
            <a:r>
              <a:rPr lang="en"/>
              <a:t>Municipalities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Steps..Ongoing Impacts </a:t>
            </a:r>
            <a:endParaRPr/>
          </a:p>
        </p:txBody>
      </p:sp>
      <p:sp>
        <p:nvSpPr>
          <p:cNvPr id="195" name="Google Shape;195;p29"/>
          <p:cNvSpPr txBox="1">
            <a:spLocks noGrp="1"/>
          </p:cNvSpPr>
          <p:nvPr>
            <p:ph type="body" idx="1"/>
          </p:nvPr>
        </p:nvSpPr>
        <p:spPr>
          <a:xfrm>
            <a:off x="311700" y="1302625"/>
            <a:ext cx="8520600" cy="47892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sz="3000">
                <a:solidFill>
                  <a:schemeClr val="dk1"/>
                </a:solidFill>
              </a:rPr>
              <a:t>World Bank and the UK Department for International Development have partnered with the Tanzanian government to help flood-prone communities identify and prioritize infrastructure needs, as one of a set of coordinated activities to improve preparation and respond to climate-related disasters under the Tanzania Urban Resilience Program (TURP)--</a:t>
            </a:r>
            <a:r>
              <a:rPr lang="en" sz="3000" b="1">
                <a:solidFill>
                  <a:schemeClr val="dk1"/>
                </a:solidFill>
              </a:rPr>
              <a:t>Ramani Huria being within the program</a:t>
            </a:r>
            <a:endParaRPr sz="3000" b="1">
              <a:solidFill>
                <a:schemeClr val="dk1"/>
              </a:solidFill>
            </a:endParaRPr>
          </a:p>
          <a:p>
            <a:pPr marL="0" lvl="0" indent="0" algn="l" rtl="0">
              <a:spcBef>
                <a:spcPts val="800"/>
              </a:spcBef>
              <a:spcAft>
                <a:spcPts val="1600"/>
              </a:spcAft>
              <a:buNone/>
            </a:pPr>
            <a:endParaRPr/>
          </a:p>
        </p:txBody>
      </p:sp>
      <p:sp>
        <p:nvSpPr>
          <p:cNvPr id="196" name="Google Shape;196;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a:t>
            </a:r>
            <a:endParaRPr/>
          </a:p>
        </p:txBody>
      </p:sp>
      <p:sp>
        <p:nvSpPr>
          <p:cNvPr id="202" name="Google Shape;202;p3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03" name="Google Shape;203;p30"/>
          <p:cNvPicPr preferRelativeResize="0"/>
          <p:nvPr/>
        </p:nvPicPr>
        <p:blipFill>
          <a:blip r:embed="rId3">
            <a:alphaModFix/>
          </a:blip>
          <a:stretch>
            <a:fillRect/>
          </a:stretch>
        </p:blipFill>
        <p:spPr>
          <a:xfrm>
            <a:off x="-4375" y="867151"/>
            <a:ext cx="9144000" cy="6099048"/>
          </a:xfrm>
          <a:prstGeom prst="rect">
            <a:avLst/>
          </a:prstGeom>
          <a:noFill/>
          <a:ln>
            <a:noFill/>
          </a:ln>
        </p:spPr>
      </p:pic>
      <p:sp>
        <p:nvSpPr>
          <p:cNvPr id="204" name="Google Shape;204;p30"/>
          <p:cNvSpPr txBox="1">
            <a:spLocks noGrp="1"/>
          </p:cNvSpPr>
          <p:nvPr>
            <p:ph type="body" idx="1"/>
          </p:nvPr>
        </p:nvSpPr>
        <p:spPr>
          <a:xfrm>
            <a:off x="-4375" y="943350"/>
            <a:ext cx="9144000" cy="5817300"/>
          </a:xfrm>
          <a:prstGeom prst="rect">
            <a:avLst/>
          </a:prstGeom>
          <a:solidFill>
            <a:srgbClr val="FFFFFF">
              <a:alpha val="20650"/>
            </a:srgbClr>
          </a:solidFill>
        </p:spPr>
        <p:txBody>
          <a:bodyPr spcFirstLastPara="1" wrap="square" lIns="91425" tIns="91425" rIns="91425" bIns="91425" anchor="t" anchorCtr="0">
            <a:noAutofit/>
          </a:bodyPr>
          <a:lstStyle/>
          <a:p>
            <a:pPr marL="0" lvl="0" indent="0" algn="ctr" rtl="0">
              <a:lnSpc>
                <a:spcPct val="107916"/>
              </a:lnSpc>
              <a:spcBef>
                <a:spcPts val="0"/>
              </a:spcBef>
              <a:spcAft>
                <a:spcPts val="0"/>
              </a:spcAft>
              <a:buNone/>
            </a:pPr>
            <a:r>
              <a:rPr lang="en" sz="3000" b="1"/>
              <a:t>Residents of flood-prone areas are often among the poorest and most vulnerable. But they are not stupid. They make the best choices they can, given the constraints they face. It’s therefore important to ask a different question; what shapes their choices?. </a:t>
            </a:r>
            <a:endParaRPr sz="3000" b="1"/>
          </a:p>
          <a:p>
            <a:pPr marL="0" lvl="0" indent="0" algn="ctr" rtl="0">
              <a:lnSpc>
                <a:spcPct val="107916"/>
              </a:lnSpc>
              <a:spcBef>
                <a:spcPts val="800"/>
              </a:spcBef>
              <a:spcAft>
                <a:spcPts val="0"/>
              </a:spcAft>
              <a:buNone/>
            </a:pPr>
            <a:endParaRPr sz="3000" b="1"/>
          </a:p>
          <a:p>
            <a:pPr marL="0" lvl="0" indent="0" algn="ctr" rtl="0">
              <a:lnSpc>
                <a:spcPct val="107916"/>
              </a:lnSpc>
              <a:spcBef>
                <a:spcPts val="800"/>
              </a:spcBef>
              <a:spcAft>
                <a:spcPts val="0"/>
              </a:spcAft>
              <a:buNone/>
            </a:pPr>
            <a:endParaRPr sz="3000" b="1"/>
          </a:p>
          <a:p>
            <a:pPr marL="0" lvl="0" indent="0" algn="ctr" rtl="0">
              <a:lnSpc>
                <a:spcPct val="107916"/>
              </a:lnSpc>
              <a:spcBef>
                <a:spcPts val="800"/>
              </a:spcBef>
              <a:spcAft>
                <a:spcPts val="0"/>
              </a:spcAft>
              <a:buNone/>
            </a:pPr>
            <a:endParaRPr sz="3000" b="1"/>
          </a:p>
          <a:p>
            <a:pPr marL="0" lvl="0" indent="0" algn="ctr" rtl="0">
              <a:lnSpc>
                <a:spcPct val="107916"/>
              </a:lnSpc>
              <a:spcBef>
                <a:spcPts val="800"/>
              </a:spcBef>
              <a:spcAft>
                <a:spcPts val="800"/>
              </a:spcAft>
              <a:buClr>
                <a:schemeClr val="dk1"/>
              </a:buClr>
              <a:buSzPts val="1100"/>
              <a:buFont typeface="Arial"/>
              <a:buNone/>
            </a:pP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Conclusion</a:t>
            </a:r>
            <a:endParaRPr/>
          </a:p>
        </p:txBody>
      </p:sp>
      <p:sp>
        <p:nvSpPr>
          <p:cNvPr id="210" name="Google Shape;210;p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211" name="Google Shape;211;p31"/>
          <p:cNvPicPr preferRelativeResize="0"/>
          <p:nvPr/>
        </p:nvPicPr>
        <p:blipFill>
          <a:blip r:embed="rId3">
            <a:alphaModFix/>
          </a:blip>
          <a:stretch>
            <a:fillRect/>
          </a:stretch>
        </p:blipFill>
        <p:spPr>
          <a:xfrm>
            <a:off x="-1192600" y="855000"/>
            <a:ext cx="10467225" cy="6002999"/>
          </a:xfrm>
          <a:prstGeom prst="rect">
            <a:avLst/>
          </a:prstGeom>
          <a:noFill/>
          <a:ln>
            <a:noFill/>
          </a:ln>
        </p:spPr>
      </p:pic>
      <p:sp>
        <p:nvSpPr>
          <p:cNvPr id="212" name="Google Shape;212;p31"/>
          <p:cNvSpPr txBox="1">
            <a:spLocks noGrp="1"/>
          </p:cNvSpPr>
          <p:nvPr>
            <p:ph type="body" idx="1"/>
          </p:nvPr>
        </p:nvSpPr>
        <p:spPr>
          <a:xfrm>
            <a:off x="3309900" y="855000"/>
            <a:ext cx="5964600" cy="6003000"/>
          </a:xfrm>
          <a:prstGeom prst="rect">
            <a:avLst/>
          </a:prstGeom>
          <a:solidFill>
            <a:srgbClr val="000000">
              <a:alpha val="13590"/>
            </a:srgbClr>
          </a:solidFill>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i="1">
                <a:solidFill>
                  <a:srgbClr val="FFFFFF"/>
                </a:solidFill>
                <a:latin typeface="Arial"/>
                <a:ea typeface="Arial"/>
                <a:cs typeface="Arial"/>
                <a:sym typeface="Arial"/>
              </a:rPr>
              <a:t>‘</a:t>
            </a:r>
            <a:r>
              <a:rPr lang="en" sz="3000" i="1">
                <a:solidFill>
                  <a:srgbClr val="FFFFFF"/>
                </a:solidFill>
                <a:latin typeface="Arial"/>
                <a:ea typeface="Arial"/>
                <a:cs typeface="Arial"/>
                <a:sym typeface="Arial"/>
              </a:rPr>
              <a:t>’To be on the map is to be acknowledged, it is to be known, it is to be recognized, it is to be counted. It is for the world to know that you are there and that you have needs, that you have dignity, that you have rights’’</a:t>
            </a:r>
            <a:r>
              <a:rPr lang="en" sz="3000" b="1" i="1">
                <a:solidFill>
                  <a:srgbClr val="FFFFFF"/>
                </a:solidFill>
                <a:latin typeface="Arial"/>
                <a:ea typeface="Arial"/>
                <a:cs typeface="Arial"/>
                <a:sym typeface="Arial"/>
              </a:rPr>
              <a:t> Ivan Gayton--HOT-Tanzania Country Manager</a:t>
            </a:r>
            <a:endParaRPr sz="3000" b="1" i="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3" name="Google Shape;73;p14"/>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r>
              <a:rPr lang="en">
                <a:solidFill>
                  <a:schemeClr val="lt1"/>
                </a:solidFill>
              </a:rPr>
              <a:t>Introduction to Ramani Huria</a:t>
            </a:r>
            <a:endParaRPr/>
          </a:p>
        </p:txBody>
      </p:sp>
      <p:pic>
        <p:nvPicPr>
          <p:cNvPr id="74" name="Google Shape;74;p14" descr="21433622813_315cb9345d_o.jp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336475" y="3599067"/>
            <a:ext cx="4825319" cy="3216879"/>
          </a:xfrm>
          <a:prstGeom prst="rect">
            <a:avLst/>
          </a:prstGeom>
          <a:noFill/>
          <a:ln w="28575" cap="flat" cmpd="sng">
            <a:solidFill>
              <a:schemeClr val="lt1"/>
            </a:solidFill>
            <a:prstDash val="solid"/>
            <a:round/>
            <a:headEnd type="none" w="sm" len="sm"/>
            <a:tailEnd type="none" w="sm" len="sm"/>
          </a:ln>
        </p:spPr>
      </p:pic>
      <p:sp>
        <p:nvSpPr>
          <p:cNvPr id="75" name="Google Shape;75;p14"/>
          <p:cNvSpPr txBox="1"/>
          <p:nvPr/>
        </p:nvSpPr>
        <p:spPr>
          <a:xfrm>
            <a:off x="5630138" y="1950425"/>
            <a:ext cx="2238000" cy="59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alibri"/>
                <a:ea typeface="Calibri"/>
                <a:cs typeface="Calibri"/>
                <a:sym typeface="Calibri"/>
              </a:rPr>
              <a:t>University Students</a:t>
            </a:r>
            <a:endParaRPr sz="2000">
              <a:latin typeface="Calibri"/>
              <a:ea typeface="Calibri"/>
              <a:cs typeface="Calibri"/>
              <a:sym typeface="Calibri"/>
            </a:endParaRPr>
          </a:p>
        </p:txBody>
      </p:sp>
      <p:sp>
        <p:nvSpPr>
          <p:cNvPr id="76" name="Google Shape;76;p14"/>
          <p:cNvSpPr txBox="1"/>
          <p:nvPr/>
        </p:nvSpPr>
        <p:spPr>
          <a:xfrm>
            <a:off x="646800" y="4908563"/>
            <a:ext cx="3074400" cy="59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Calibri"/>
                <a:ea typeface="Calibri"/>
                <a:cs typeface="Calibri"/>
                <a:sym typeface="Calibri"/>
              </a:rPr>
              <a:t>Community Members</a:t>
            </a:r>
            <a:endParaRPr sz="2000">
              <a:latin typeface="Calibri"/>
              <a:ea typeface="Calibri"/>
              <a:cs typeface="Calibri"/>
              <a:sym typeface="Calibri"/>
            </a:endParaRPr>
          </a:p>
        </p:txBody>
      </p:sp>
      <p:pic>
        <p:nvPicPr>
          <p:cNvPr id="77" name="Google Shape;77;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525" y="899675"/>
            <a:ext cx="4304955" cy="2699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p:nvPr/>
        </p:nvSpPr>
        <p:spPr>
          <a:xfrm>
            <a:off x="-100" y="3197375"/>
            <a:ext cx="9144000" cy="2163900"/>
          </a:xfrm>
          <a:prstGeom prst="rect">
            <a:avLst/>
          </a:prstGeom>
          <a:solidFill>
            <a:srgbClr val="DC1702">
              <a:alpha val="69410"/>
            </a:srgbClr>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200">
              <a:solidFill>
                <a:srgbClr val="FFFFFF"/>
              </a:solidFill>
              <a:latin typeface="Calibri"/>
              <a:ea typeface="Calibri"/>
              <a:cs typeface="Calibri"/>
              <a:sym typeface="Calibri"/>
            </a:endParaRPr>
          </a:p>
          <a:p>
            <a:pPr marL="0" lvl="0" indent="0" algn="ctr" rtl="0">
              <a:lnSpc>
                <a:spcPct val="120000"/>
              </a:lnSpc>
              <a:spcBef>
                <a:spcPts val="0"/>
              </a:spcBef>
              <a:spcAft>
                <a:spcPts val="0"/>
              </a:spcAft>
              <a:buClr>
                <a:schemeClr val="dk1"/>
              </a:buClr>
              <a:buSzPts val="1100"/>
              <a:buFont typeface="Arial"/>
              <a:buNone/>
            </a:pPr>
            <a:r>
              <a:rPr lang="en" sz="3600">
                <a:solidFill>
                  <a:srgbClr val="FFFFFF"/>
                </a:solidFill>
                <a:latin typeface="Calibri"/>
                <a:ea typeface="Calibri"/>
                <a:cs typeface="Calibri"/>
                <a:sym typeface="Calibri"/>
              </a:rPr>
              <a:t>Follow us @hotosm | @ramanihuria</a:t>
            </a:r>
            <a:endParaRPr sz="3600" u="sng">
              <a:solidFill>
                <a:srgbClr val="FFFFFF"/>
              </a:solidFill>
              <a:latin typeface="Calibri"/>
              <a:ea typeface="Calibri"/>
              <a:cs typeface="Calibri"/>
              <a:sym typeface="Calibri"/>
              <a:hlinkClick r:id="rId3"/>
            </a:endParaRPr>
          </a:p>
          <a:p>
            <a:pPr marL="0" lvl="0" indent="0" algn="ctr" rtl="0">
              <a:spcBef>
                <a:spcPts val="0"/>
              </a:spcBef>
              <a:spcAft>
                <a:spcPts val="0"/>
              </a:spcAft>
              <a:buClr>
                <a:schemeClr val="dk1"/>
              </a:buClr>
              <a:buSzPts val="1100"/>
              <a:buFont typeface="Arial"/>
              <a:buNone/>
            </a:pPr>
            <a:r>
              <a:rPr lang="en" sz="3600">
                <a:solidFill>
                  <a:srgbClr val="FFFFFF"/>
                </a:solidFill>
                <a:latin typeface="Calibri"/>
                <a:ea typeface="Calibri"/>
                <a:cs typeface="Calibri"/>
                <a:sym typeface="Calibri"/>
              </a:rPr>
              <a:t>Join our mailing list at</a:t>
            </a:r>
            <a:r>
              <a:rPr lang="en" sz="3600">
                <a:solidFill>
                  <a:srgbClr val="FFFFFF"/>
                </a:solidFill>
                <a:uFill>
                  <a:noFill/>
                </a:uFill>
                <a:latin typeface="Calibri"/>
                <a:ea typeface="Calibri"/>
                <a:cs typeface="Calibri"/>
                <a:sym typeface="Calibri"/>
                <a:hlinkClick r:id="rId4"/>
              </a:rPr>
              <a:t> </a:t>
            </a:r>
            <a:r>
              <a:rPr lang="en" sz="3600" u="sng">
                <a:solidFill>
                  <a:srgbClr val="FFFFFF"/>
                </a:solidFill>
                <a:latin typeface="Calibri"/>
                <a:ea typeface="Calibri"/>
                <a:cs typeface="Calibri"/>
                <a:sym typeface="Calibri"/>
                <a:hlinkClick r:id="rId4"/>
              </a:rPr>
              <a:t>www.hotosm.org</a:t>
            </a:r>
            <a:endParaRPr sz="3600">
              <a:solidFill>
                <a:srgbClr val="FFFFF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3600">
                <a:solidFill>
                  <a:srgbClr val="FFFFFF"/>
                </a:solidFill>
                <a:latin typeface="Calibri"/>
                <a:ea typeface="Calibri"/>
                <a:cs typeface="Calibri"/>
                <a:sym typeface="Calibri"/>
              </a:rPr>
              <a:t>     www.ramanihuria.org</a:t>
            </a:r>
            <a:endParaRPr sz="3600">
              <a:solidFill>
                <a:srgbClr val="FFFFF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600">
              <a:solidFill>
                <a:srgbClr val="FFFFFF"/>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u="sng">
                <a:solidFill>
                  <a:schemeClr val="hlink"/>
                </a:solidFill>
                <a:latin typeface="Calibri"/>
                <a:ea typeface="Calibri"/>
                <a:cs typeface="Calibri"/>
                <a:sym typeface="Calibri"/>
                <a:hlinkClick r:id="rId5"/>
              </a:rPr>
              <a:t>hawa.adinani</a:t>
            </a:r>
            <a:r>
              <a:rPr lang="en" sz="1800" u="sng">
                <a:solidFill>
                  <a:schemeClr val="hlink"/>
                </a:solidFill>
                <a:latin typeface="Calibri"/>
                <a:ea typeface="Calibri"/>
                <a:cs typeface="Calibri"/>
                <a:sym typeface="Calibri"/>
                <a:hlinkClick r:id="rId5"/>
              </a:rPr>
              <a:t>@hotosm.org</a:t>
            </a: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8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3600">
              <a:latin typeface="Calibri"/>
              <a:ea typeface="Calibri"/>
              <a:cs typeface="Calibri"/>
              <a:sym typeface="Calibri"/>
            </a:endParaRPr>
          </a:p>
        </p:txBody>
      </p:sp>
      <p:sp>
        <p:nvSpPr>
          <p:cNvPr id="218" name="Google Shape;218;p3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219" name="Google Shape;219;p3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09624" y="773800"/>
            <a:ext cx="3924754" cy="1144725"/>
          </a:xfrm>
          <a:prstGeom prst="rect">
            <a:avLst/>
          </a:prstGeom>
          <a:noFill/>
          <a:ln>
            <a:noFill/>
          </a:ln>
        </p:spPr>
      </p:pic>
      <p:sp>
        <p:nvSpPr>
          <p:cNvPr id="220" name="Google Shape;220;p32"/>
          <p:cNvSpPr txBox="1"/>
          <p:nvPr/>
        </p:nvSpPr>
        <p:spPr>
          <a:xfrm>
            <a:off x="1073725" y="2018925"/>
            <a:ext cx="7048500" cy="10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Calibri"/>
                <a:ea typeface="Calibri"/>
                <a:cs typeface="Calibri"/>
                <a:sym typeface="Calibri"/>
              </a:rPr>
              <a:t>Thank You</a:t>
            </a:r>
            <a:endParaRPr sz="48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160550" y="136175"/>
            <a:ext cx="8860800" cy="7635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r>
              <a:rPr lang="en">
                <a:solidFill>
                  <a:schemeClr val="lt1"/>
                </a:solidFill>
              </a:rPr>
              <a:t>Why Mapping Dar es Salaam?</a:t>
            </a:r>
            <a:endParaRPr>
              <a:solidFill>
                <a:srgbClr val="FFFFFF"/>
              </a:solidFill>
            </a:endParaRPr>
          </a:p>
        </p:txBody>
      </p:sp>
      <p:sp>
        <p:nvSpPr>
          <p:cNvPr id="83" name="Google Shape;83;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84" name="Google Shape;84;p15"/>
          <p:cNvPicPr preferRelativeResize="0"/>
          <p:nvPr/>
        </p:nvPicPr>
        <p:blipFill>
          <a:blip r:embed="rId3">
            <a:alphaModFix/>
          </a:blip>
          <a:stretch>
            <a:fillRect/>
          </a:stretch>
        </p:blipFill>
        <p:spPr>
          <a:xfrm>
            <a:off x="-54425" y="871375"/>
            <a:ext cx="9220325" cy="6289650"/>
          </a:xfrm>
          <a:prstGeom prst="rect">
            <a:avLst/>
          </a:prstGeom>
          <a:noFill/>
          <a:ln>
            <a:noFill/>
          </a:ln>
        </p:spPr>
      </p:pic>
      <p:sp>
        <p:nvSpPr>
          <p:cNvPr id="85" name="Google Shape;85;p15"/>
          <p:cNvSpPr txBox="1"/>
          <p:nvPr/>
        </p:nvSpPr>
        <p:spPr>
          <a:xfrm>
            <a:off x="0" y="4252475"/>
            <a:ext cx="9165900" cy="2502000"/>
          </a:xfrm>
          <a:prstGeom prst="rect">
            <a:avLst/>
          </a:prstGeom>
          <a:solidFill>
            <a:srgbClr val="DC1702">
              <a:alpha val="69410"/>
            </a:srgbClr>
          </a:solid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FFFFFF"/>
              </a:buClr>
              <a:buSzPts val="2400"/>
              <a:buFont typeface="Calibri"/>
              <a:buChar char="❏"/>
            </a:pPr>
            <a:r>
              <a:rPr lang="en" sz="2400">
                <a:solidFill>
                  <a:srgbClr val="FFFFFF"/>
                </a:solidFill>
                <a:latin typeface="Calibri"/>
                <a:ea typeface="Calibri"/>
                <a:cs typeface="Calibri"/>
                <a:sym typeface="Calibri"/>
              </a:rPr>
              <a:t>Rapidly growing city in Africa--Population approaching 5 million people</a:t>
            </a:r>
            <a:endParaRPr sz="240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Char char="❏"/>
            </a:pPr>
            <a:r>
              <a:rPr lang="en" sz="2400">
                <a:solidFill>
                  <a:srgbClr val="FFFFFF"/>
                </a:solidFill>
                <a:latin typeface="Calibri"/>
                <a:ea typeface="Calibri"/>
                <a:cs typeface="Calibri"/>
                <a:sym typeface="Calibri"/>
              </a:rPr>
              <a:t>70% of the city is unplanned</a:t>
            </a:r>
            <a:endParaRPr sz="240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Char char="❏"/>
            </a:pPr>
            <a:r>
              <a:rPr lang="en" sz="2400">
                <a:solidFill>
                  <a:srgbClr val="FFFFFF"/>
                </a:solidFill>
                <a:latin typeface="Calibri"/>
                <a:ea typeface="Calibri"/>
                <a:cs typeface="Calibri"/>
                <a:sym typeface="Calibri"/>
              </a:rPr>
              <a:t>Vulnerable to climatic variability--Heavy rainfall--Flooding</a:t>
            </a:r>
            <a:endParaRPr sz="240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Char char="❏"/>
            </a:pPr>
            <a:r>
              <a:rPr lang="en" sz="2400">
                <a:solidFill>
                  <a:srgbClr val="FFFFFF"/>
                </a:solidFill>
                <a:latin typeface="Calibri"/>
                <a:ea typeface="Calibri"/>
                <a:cs typeface="Calibri"/>
                <a:sym typeface="Calibri"/>
              </a:rPr>
              <a:t>Infrastructure problems i.e Drainage systems</a:t>
            </a:r>
            <a:endParaRPr sz="240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Char char="❏"/>
            </a:pPr>
            <a:r>
              <a:rPr lang="en" sz="2400">
                <a:solidFill>
                  <a:srgbClr val="FFFFFF"/>
                </a:solidFill>
                <a:latin typeface="Calibri"/>
                <a:ea typeface="Calibri"/>
                <a:cs typeface="Calibri"/>
                <a:sym typeface="Calibri"/>
              </a:rPr>
              <a:t>Ineffective waste management</a:t>
            </a:r>
            <a:endParaRPr sz="24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Mapping Dar es Salaam</a:t>
            </a:r>
            <a:endParaRPr/>
          </a:p>
        </p:txBody>
      </p:sp>
      <p:sp>
        <p:nvSpPr>
          <p:cNvPr id="91" name="Google Shape;91;p16"/>
          <p:cNvSpPr txBox="1">
            <a:spLocks noGrp="1"/>
          </p:cNvSpPr>
          <p:nvPr>
            <p:ph type="body" idx="1"/>
          </p:nvPr>
        </p:nvSpPr>
        <p:spPr>
          <a:xfrm>
            <a:off x="311700" y="975875"/>
            <a:ext cx="8520600" cy="554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mapping Dar es Salaam to:</a:t>
            </a:r>
            <a:endParaRPr/>
          </a:p>
          <a:p>
            <a:pPr marL="914400" lvl="0" indent="0" algn="ctr" rtl="0">
              <a:spcBef>
                <a:spcPts val="1600"/>
              </a:spcBef>
              <a:spcAft>
                <a:spcPts val="0"/>
              </a:spcAft>
              <a:buNone/>
            </a:pPr>
            <a:endParaRPr sz="4800">
              <a:solidFill>
                <a:srgbClr val="FF0000"/>
              </a:solidFill>
            </a:endParaRPr>
          </a:p>
          <a:p>
            <a:pPr marL="0" lvl="0" indent="0" algn="l" rtl="0">
              <a:spcBef>
                <a:spcPts val="1600"/>
              </a:spcBef>
              <a:spcAft>
                <a:spcPts val="0"/>
              </a:spcAft>
              <a:buNone/>
            </a:pPr>
            <a:r>
              <a:rPr lang="en" sz="3000"/>
              <a:t>Major Challenges to increased city vulnerability are:</a:t>
            </a:r>
            <a:endParaRPr sz="3000"/>
          </a:p>
          <a:p>
            <a:pPr marL="457200" lvl="0" indent="-419100" algn="l" rtl="0">
              <a:lnSpc>
                <a:spcPct val="107916"/>
              </a:lnSpc>
              <a:spcBef>
                <a:spcPts val="1600"/>
              </a:spcBef>
              <a:spcAft>
                <a:spcPts val="0"/>
              </a:spcAft>
              <a:buClr>
                <a:srgbClr val="FF0000"/>
              </a:buClr>
              <a:buSzPts val="3000"/>
              <a:buChar char="❏"/>
            </a:pPr>
            <a:r>
              <a:rPr lang="en" sz="3000"/>
              <a:t>Data and information are lacking*</a:t>
            </a:r>
            <a:endParaRPr sz="3000"/>
          </a:p>
          <a:p>
            <a:pPr marL="457200" lvl="0" indent="-419100" algn="l" rtl="0">
              <a:lnSpc>
                <a:spcPct val="107916"/>
              </a:lnSpc>
              <a:spcBef>
                <a:spcPts val="0"/>
              </a:spcBef>
              <a:spcAft>
                <a:spcPts val="0"/>
              </a:spcAft>
              <a:buClr>
                <a:srgbClr val="FF0000"/>
              </a:buClr>
              <a:buSzPts val="3000"/>
              <a:buChar char="❏"/>
            </a:pPr>
            <a:r>
              <a:rPr lang="en" sz="3000"/>
              <a:t>The urban and land use planning system in Tanzania is inadequate</a:t>
            </a:r>
            <a:endParaRPr sz="3000"/>
          </a:p>
          <a:p>
            <a:pPr marL="457200" lvl="0" indent="-419100" algn="l" rtl="0">
              <a:lnSpc>
                <a:spcPct val="107916"/>
              </a:lnSpc>
              <a:spcBef>
                <a:spcPts val="0"/>
              </a:spcBef>
              <a:spcAft>
                <a:spcPts val="0"/>
              </a:spcAft>
              <a:buClr>
                <a:srgbClr val="FF0000"/>
              </a:buClr>
              <a:buSzPts val="3000"/>
              <a:buChar char="❏"/>
            </a:pPr>
            <a:r>
              <a:rPr lang="en" sz="3000"/>
              <a:t>There is a significant and widening infrastructure gap</a:t>
            </a:r>
            <a:endParaRPr sz="3000"/>
          </a:p>
          <a:p>
            <a:pPr marL="457200" lvl="0" indent="0" algn="l" rtl="0">
              <a:lnSpc>
                <a:spcPct val="107916"/>
              </a:lnSpc>
              <a:spcBef>
                <a:spcPts val="1100"/>
              </a:spcBef>
              <a:spcAft>
                <a:spcPts val="1100"/>
              </a:spcAft>
              <a:buNone/>
            </a:pPr>
            <a:endParaRPr sz="3000" b="1">
              <a:solidFill>
                <a:srgbClr val="333333"/>
              </a:solidFill>
            </a:endParaRPr>
          </a:p>
        </p:txBody>
      </p:sp>
      <p:sp>
        <p:nvSpPr>
          <p:cNvPr id="92" name="Google Shape;92;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93" name="Google Shape;93;p16"/>
          <p:cNvSpPr/>
          <p:nvPr/>
        </p:nvSpPr>
        <p:spPr>
          <a:xfrm>
            <a:off x="2381250" y="1593275"/>
            <a:ext cx="4381500" cy="1264200"/>
          </a:xfrm>
          <a:prstGeom prst="downArrowCallout">
            <a:avLst>
              <a:gd name="adj1" fmla="val 25000"/>
              <a:gd name="adj2" fmla="val 25000"/>
              <a:gd name="adj3" fmla="val 25000"/>
              <a:gd name="adj4" fmla="val 6497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t>FILL DATA GAP</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rPr>
              <a:t>Ramani Huria Datasets</a:t>
            </a:r>
            <a:endParaRPr>
              <a:solidFill>
                <a:srgbClr val="FFFFFF"/>
              </a:solidFill>
            </a:endParaRPr>
          </a:p>
        </p:txBody>
      </p:sp>
      <p:sp>
        <p:nvSpPr>
          <p:cNvPr id="99" name="Google Shape;99;p17"/>
          <p:cNvSpPr txBox="1">
            <a:spLocks noGrp="1"/>
          </p:cNvSpPr>
          <p:nvPr>
            <p:ph type="body" idx="1"/>
          </p:nvPr>
        </p:nvSpPr>
        <p:spPr>
          <a:xfrm>
            <a:off x="311700" y="1302625"/>
            <a:ext cx="8520600" cy="4789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a:t>To address impacts, Strengthen resilience and reduce risk of flood impacts including displacement, Ramani Huria collected a number of datasets over the past four years </a:t>
            </a:r>
            <a:endParaRPr/>
          </a:p>
          <a:p>
            <a:pPr marL="457200" lvl="0" indent="-381000" algn="l" rtl="0">
              <a:spcBef>
                <a:spcPts val="0"/>
              </a:spcBef>
              <a:spcAft>
                <a:spcPts val="0"/>
              </a:spcAft>
              <a:buSzPts val="2400"/>
              <a:buChar char="❏"/>
            </a:pPr>
            <a:r>
              <a:rPr lang="en"/>
              <a:t>These data were collected with the great support of community members who are in risk and affected by flooding---</a:t>
            </a:r>
            <a:r>
              <a:rPr lang="en" b="1"/>
              <a:t>Citizen/Community generated data</a:t>
            </a:r>
            <a:endParaRPr b="1"/>
          </a:p>
        </p:txBody>
      </p:sp>
      <p:sp>
        <p:nvSpPr>
          <p:cNvPr id="100" name="Google Shape;100;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8800" y="975900"/>
            <a:ext cx="6542352" cy="4508026"/>
          </a:xfrm>
          <a:prstGeom prst="rect">
            <a:avLst/>
          </a:prstGeom>
          <a:noFill/>
          <a:ln>
            <a:noFill/>
          </a:ln>
        </p:spPr>
      </p:pic>
      <p:sp>
        <p:nvSpPr>
          <p:cNvPr id="106" name="Google Shape;106;p18"/>
          <p:cNvSpPr txBox="1">
            <a:spLocks noGrp="1"/>
          </p:cNvSpPr>
          <p:nvPr>
            <p:ph type="title"/>
          </p:nvPr>
        </p:nvSpPr>
        <p:spPr>
          <a:xfrm>
            <a:off x="296450" y="0"/>
            <a:ext cx="7935600" cy="9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Ramani Huria Datasets; Drainage </a:t>
            </a:r>
            <a:endParaRPr/>
          </a:p>
        </p:txBody>
      </p:sp>
      <p:sp>
        <p:nvSpPr>
          <p:cNvPr id="107" name="Google Shape;107;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8" name="Google Shape;108;p18"/>
          <p:cNvSpPr txBox="1"/>
          <p:nvPr/>
        </p:nvSpPr>
        <p:spPr>
          <a:xfrm>
            <a:off x="6542350" y="975875"/>
            <a:ext cx="2478900" cy="19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Detailed drainage maps of 43 flood prone wards </a:t>
            </a:r>
            <a:endParaRPr sz="3000">
              <a:latin typeface="Calibri"/>
              <a:ea typeface="Calibri"/>
              <a:cs typeface="Calibri"/>
              <a:sym typeface="Calibri"/>
            </a:endParaRPr>
          </a:p>
        </p:txBody>
      </p:sp>
      <p:sp>
        <p:nvSpPr>
          <p:cNvPr id="109" name="Google Shape;109;p18"/>
          <p:cNvSpPr txBox="1"/>
          <p:nvPr/>
        </p:nvSpPr>
        <p:spPr>
          <a:xfrm>
            <a:off x="432950" y="5334000"/>
            <a:ext cx="7464000" cy="11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alibri"/>
                <a:ea typeface="Calibri"/>
                <a:cs typeface="Calibri"/>
                <a:sym typeface="Calibri"/>
              </a:rPr>
              <a:t>Data is being used to develop detailed flood inundation models by our partner--Deltares</a:t>
            </a:r>
            <a:endParaRPr sz="3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311700" y="212375"/>
            <a:ext cx="79203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Ramani Huria Datasets: Inundation Maps</a:t>
            </a:r>
            <a:endParaRPr/>
          </a:p>
        </p:txBody>
      </p:sp>
      <p:sp>
        <p:nvSpPr>
          <p:cNvPr id="115" name="Google Shape;115;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16" name="Google Shape;116;p19" descr="Magomeni_3.jpe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8750" y="972200"/>
            <a:ext cx="8226502" cy="58095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80925" y="212375"/>
            <a:ext cx="81510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Ramani Huria Datasets; Flood Extent Mapping</a:t>
            </a:r>
            <a:endParaRPr/>
          </a:p>
        </p:txBody>
      </p:sp>
      <p:sp>
        <p:nvSpPr>
          <p:cNvPr id="122" name="Google Shape;122;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23" name="Google Shape;123;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0925" y="975875"/>
            <a:ext cx="9063079" cy="56647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0" y="212375"/>
            <a:ext cx="8868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Ramani Huria Datasets: Asset &amp; Threat Inventory</a:t>
            </a:r>
            <a:endParaRPr/>
          </a:p>
        </p:txBody>
      </p:sp>
      <p:sp>
        <p:nvSpPr>
          <p:cNvPr id="129" name="Google Shape;129;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130" name="Google Shape;130;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28513" y="975875"/>
            <a:ext cx="7886971" cy="557732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On-screen Show (4:3)</PresentationFormat>
  <Paragraphs>107</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Simple Light</vt:lpstr>
      <vt:lpstr>PowerPoint Presentation</vt:lpstr>
      <vt:lpstr>Introduction to Ramani Huria</vt:lpstr>
      <vt:lpstr>Why Mapping Dar es Salaam?</vt:lpstr>
      <vt:lpstr>Why Mapping Dar es Salaam</vt:lpstr>
      <vt:lpstr>Ramani Huria Datasets</vt:lpstr>
      <vt:lpstr>Ramani Huria Datasets; Drainage </vt:lpstr>
      <vt:lpstr>Ramani Huria Datasets: Inundation Maps</vt:lpstr>
      <vt:lpstr>Ramani Huria Datasets; Flood Extent Mapping</vt:lpstr>
      <vt:lpstr>Ramani Huria Datasets: Asset &amp; Threat Inventory</vt:lpstr>
      <vt:lpstr>Applications and Data Use - Supporting Resilience Programs</vt:lpstr>
      <vt:lpstr>Historical Flood Extent--Data use</vt:lpstr>
      <vt:lpstr>Applications and Data Use: Disaster Management Plans </vt:lpstr>
      <vt:lpstr>Applications and Data Use: Flood Response</vt:lpstr>
      <vt:lpstr>Applications and Data Use: Waste Management</vt:lpstr>
      <vt:lpstr>Applications and Data Use: Waste Management</vt:lpstr>
      <vt:lpstr>Next Steps: Outreach and Engagement with Decision Makers</vt:lpstr>
      <vt:lpstr>Next Steps..Ongoing Impacts </vt:lpstr>
      <vt:lpstr>Conclusion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Caressa Kok</dc:creator>
  <cp:lastModifiedBy>Caressa Kok</cp:lastModifiedBy>
  <cp:revision>1</cp:revision>
  <dcterms:modified xsi:type="dcterms:W3CDTF">2019-10-24T13:37:21Z</dcterms:modified>
</cp:coreProperties>
</file>