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88" r:id="rId3"/>
    <p:sldId id="290" r:id="rId4"/>
    <p:sldId id="258" r:id="rId5"/>
    <p:sldId id="334" r:id="rId6"/>
    <p:sldId id="366" r:id="rId7"/>
    <p:sldId id="371" r:id="rId8"/>
    <p:sldId id="372" r:id="rId9"/>
    <p:sldId id="365" r:id="rId10"/>
    <p:sldId id="378" r:id="rId11"/>
    <p:sldId id="344" r:id="rId12"/>
    <p:sldId id="330" r:id="rId13"/>
    <p:sldId id="345" r:id="rId14"/>
    <p:sldId id="346" r:id="rId15"/>
    <p:sldId id="354" r:id="rId16"/>
    <p:sldId id="303"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A6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5"/>
    <p:restoredTop sz="94670"/>
  </p:normalViewPr>
  <p:slideViewPr>
    <p:cSldViewPr snapToGrid="0" snapToObjects="1">
      <p:cViewPr varScale="1">
        <p:scale>
          <a:sx n="90" d="100"/>
          <a:sy n="90" d="100"/>
        </p:scale>
        <p:origin x="2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0CB7B-C4BB-4440-AC2C-983B055DECCC}" type="datetimeFigureOut">
              <a:rPr lang="en-US" smtClean="0"/>
              <a:t>10/24/2019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C65B1-A2A7-0248-A49D-152D610B0AD9}" type="slidenum">
              <a:rPr lang="en-US" smtClean="0"/>
              <a:t>‹#›</a:t>
            </a:fld>
            <a:endParaRPr lang="en-US"/>
          </a:p>
        </p:txBody>
      </p:sp>
    </p:spTree>
    <p:extLst>
      <p:ext uri="{BB962C8B-B14F-4D97-AF65-F5344CB8AC3E}">
        <p14:creationId xmlns:p14="http://schemas.microsoft.com/office/powerpoint/2010/main" val="230954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6B756-D4D4-524C-8A07-DEE880A9F6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1B299B-51D9-F84B-81A7-1C50450A3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796949-BCE6-F848-A770-A34DDCD2879E}"/>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5" name="Footer Placeholder 4">
            <a:extLst>
              <a:ext uri="{FF2B5EF4-FFF2-40B4-BE49-F238E27FC236}">
                <a16:creationId xmlns:a16="http://schemas.microsoft.com/office/drawing/2014/main" id="{FD04CF0E-0BA6-8948-9E6A-885ED982F1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E3121-7246-FA48-A99A-C04E675A8A1C}"/>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182290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BFC4-B8F8-4A43-A656-F1D02870BD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51CBC-2271-3C4C-8B59-58251603EB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D0D59-E655-4941-A019-DE64AD212EED}"/>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5" name="Footer Placeholder 4">
            <a:extLst>
              <a:ext uri="{FF2B5EF4-FFF2-40B4-BE49-F238E27FC236}">
                <a16:creationId xmlns:a16="http://schemas.microsoft.com/office/drawing/2014/main" id="{FE456957-EF12-FF4E-BAE1-F7C020DB0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A7FFAC-DEDA-7546-8971-53887C57CBD4}"/>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215196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874A80-3B48-994F-9EF8-028862896F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4DC5E6-6DEB-0B45-8FEA-942F5F5D38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78F20-734C-AB40-A04C-D42FE2832FDA}"/>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5" name="Footer Placeholder 4">
            <a:extLst>
              <a:ext uri="{FF2B5EF4-FFF2-40B4-BE49-F238E27FC236}">
                <a16:creationId xmlns:a16="http://schemas.microsoft.com/office/drawing/2014/main" id="{EBDBF3A9-F947-BC4B-A762-77FF886F09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6BCE-78C7-6D47-B286-E1D0FE028544}"/>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355688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16EE5-35A8-734F-8F59-C805359AA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9E904-6697-AF48-BFF0-0FB7582BF4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05759-E9F3-E84E-B904-DD9A3F8419CB}"/>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5" name="Footer Placeholder 4">
            <a:extLst>
              <a:ext uri="{FF2B5EF4-FFF2-40B4-BE49-F238E27FC236}">
                <a16:creationId xmlns:a16="http://schemas.microsoft.com/office/drawing/2014/main" id="{E8629BC0-E19E-8A4E-98C8-ABB36570E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D40E4-8BD0-AC4B-819D-DFFC8F45E8BB}"/>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231570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09129-C477-5F4C-8D5C-5211DFB9F2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2BD2F5-F838-4148-AB41-34ED332CAD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EBA731-9FA4-0C48-9951-68177D7C4371}"/>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5" name="Footer Placeholder 4">
            <a:extLst>
              <a:ext uri="{FF2B5EF4-FFF2-40B4-BE49-F238E27FC236}">
                <a16:creationId xmlns:a16="http://schemas.microsoft.com/office/drawing/2014/main" id="{C99305C5-BD2D-3040-A32B-595A1BE6F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3FEB7-701A-9C40-8A65-0C0DE4594CAB}"/>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376802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18DC-EF7C-C344-8445-EE8F1171E5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71CC6-CBD4-1345-A577-C3F4CD0B82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D3874-2D4F-2A4C-A8D2-8714CA6241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A0B335-CC07-B443-AF54-A13F22D66BF1}"/>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6" name="Footer Placeholder 5">
            <a:extLst>
              <a:ext uri="{FF2B5EF4-FFF2-40B4-BE49-F238E27FC236}">
                <a16:creationId xmlns:a16="http://schemas.microsoft.com/office/drawing/2014/main" id="{D051EFDA-5E4E-AF40-A2BA-F7A31C50A5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46AF8-AE7E-4D4C-8F1F-72FD728E8983}"/>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28574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47F7-F030-A240-960A-30C00382D5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3ABC5A-6579-7043-A0F0-4A6B14884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FC5443-B046-964D-A3EB-BB93657F40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4C0DA-A498-494C-9DAC-E954D9A5E8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6D6AFB-42F9-C248-9834-8E9220BB9A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924D9-E9B8-DD4C-B0E9-F8DE4506E2A7}"/>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8" name="Footer Placeholder 7">
            <a:extLst>
              <a:ext uri="{FF2B5EF4-FFF2-40B4-BE49-F238E27FC236}">
                <a16:creationId xmlns:a16="http://schemas.microsoft.com/office/drawing/2014/main" id="{41B7A0BF-01CE-E040-9AA7-5488AFE385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2BC181-4B95-784B-84C3-88DCEC02364A}"/>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271313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3AB3-62CF-B24C-9FF9-AA34650CD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D27B2-5415-7A4D-9AD0-6F0D16D201AF}"/>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4" name="Footer Placeholder 3">
            <a:extLst>
              <a:ext uri="{FF2B5EF4-FFF2-40B4-BE49-F238E27FC236}">
                <a16:creationId xmlns:a16="http://schemas.microsoft.com/office/drawing/2014/main" id="{74B9B313-FA07-6248-B7C1-F7819FFE8D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E5EEA2-F466-F743-BFB1-640D53E2B17F}"/>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235154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C237AA-AE06-274B-BA7C-28FE956AEA3D}"/>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3" name="Footer Placeholder 2">
            <a:extLst>
              <a:ext uri="{FF2B5EF4-FFF2-40B4-BE49-F238E27FC236}">
                <a16:creationId xmlns:a16="http://schemas.microsoft.com/office/drawing/2014/main" id="{EC3DB8DF-8A0B-0843-909D-71F4F209C1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B5598B-5666-174F-AA12-560CF8E00AC4}"/>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241889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5FD2-5082-5E43-B95A-3B48B1FA2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5D5EAA-3E19-FB41-B870-E187E3B7D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44EF29-FAF9-7048-B2AF-02BD96010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056E59-7AF3-4F47-88B6-C4893B9A64FE}"/>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6" name="Footer Placeholder 5">
            <a:extLst>
              <a:ext uri="{FF2B5EF4-FFF2-40B4-BE49-F238E27FC236}">
                <a16:creationId xmlns:a16="http://schemas.microsoft.com/office/drawing/2014/main" id="{3A668984-B799-2442-AA33-6BFE9FDAB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A119F-8234-EB4F-8EB6-BAF90E41A0B0}"/>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136252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A1E8-84ED-A045-BC9E-CF9EFD206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FD44AD-1504-D24B-B46F-42DC98708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8F158E-438E-684F-A456-0F726E119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1727EC-D7FA-6A4B-8F43-06395BC920A5}"/>
              </a:ext>
            </a:extLst>
          </p:cNvPr>
          <p:cNvSpPr>
            <a:spLocks noGrp="1"/>
          </p:cNvSpPr>
          <p:nvPr>
            <p:ph type="dt" sz="half" idx="10"/>
          </p:nvPr>
        </p:nvSpPr>
        <p:spPr/>
        <p:txBody>
          <a:bodyPr/>
          <a:lstStyle/>
          <a:p>
            <a:fld id="{9A537EA5-38EC-FA45-B3E5-6E0939130269}" type="datetimeFigureOut">
              <a:rPr lang="en-US" smtClean="0"/>
              <a:t>10/24/2019</a:t>
            </a:fld>
            <a:endParaRPr lang="en-US"/>
          </a:p>
        </p:txBody>
      </p:sp>
      <p:sp>
        <p:nvSpPr>
          <p:cNvPr id="6" name="Footer Placeholder 5">
            <a:extLst>
              <a:ext uri="{FF2B5EF4-FFF2-40B4-BE49-F238E27FC236}">
                <a16:creationId xmlns:a16="http://schemas.microsoft.com/office/drawing/2014/main" id="{660AD67E-62E6-324E-87D3-985C688DC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32492-8253-0342-9B92-3139A523617C}"/>
              </a:ext>
            </a:extLst>
          </p:cNvPr>
          <p:cNvSpPr>
            <a:spLocks noGrp="1"/>
          </p:cNvSpPr>
          <p:nvPr>
            <p:ph type="sldNum" sz="quarter" idx="12"/>
          </p:nvPr>
        </p:nvSpPr>
        <p:spPr/>
        <p:txBody>
          <a:bodyPr/>
          <a:lstStyle/>
          <a:p>
            <a:fld id="{0C439A8B-F88F-134D-B7E7-90F92915F244}" type="slidenum">
              <a:rPr lang="en-US" smtClean="0"/>
              <a:t>‹#›</a:t>
            </a:fld>
            <a:endParaRPr lang="en-US"/>
          </a:p>
        </p:txBody>
      </p:sp>
    </p:spTree>
    <p:extLst>
      <p:ext uri="{BB962C8B-B14F-4D97-AF65-F5344CB8AC3E}">
        <p14:creationId xmlns:p14="http://schemas.microsoft.com/office/powerpoint/2010/main" val="306685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FD2163-CB2F-8944-9FC7-F6DCE7B55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6D3086-3ED9-B543-819D-A5890A631F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34EFC-C6EE-9A4E-97DF-438D4957F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37EA5-38EC-FA45-B3E5-6E0939130269}" type="datetimeFigureOut">
              <a:rPr lang="en-US" smtClean="0"/>
              <a:t>10/24/2019</a:t>
            </a:fld>
            <a:endParaRPr lang="en-US"/>
          </a:p>
        </p:txBody>
      </p:sp>
      <p:sp>
        <p:nvSpPr>
          <p:cNvPr id="5" name="Footer Placeholder 4">
            <a:extLst>
              <a:ext uri="{FF2B5EF4-FFF2-40B4-BE49-F238E27FC236}">
                <a16:creationId xmlns:a16="http://schemas.microsoft.com/office/drawing/2014/main" id="{BDC723B5-50F4-0641-8DC1-D6AF9BBCB4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6507C6-AB65-8A46-A94B-F6EB0CF7A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39A8B-F88F-134D-B7E7-90F92915F244}" type="slidenum">
              <a:rPr lang="en-US" smtClean="0"/>
              <a:t>‹#›</a:t>
            </a:fld>
            <a:endParaRPr lang="en-US"/>
          </a:p>
        </p:txBody>
      </p:sp>
    </p:spTree>
    <p:extLst>
      <p:ext uri="{BB962C8B-B14F-4D97-AF65-F5344CB8AC3E}">
        <p14:creationId xmlns:p14="http://schemas.microsoft.com/office/powerpoint/2010/main" val="251948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hyperlink" Target="https://en.wikipedia.org/wiki/Cyclone_Fan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5" Type="http://schemas.openxmlformats.org/officeDocument/2006/relationships/image" Target="../media/image16.tiff"/><Relationship Id="rId10" Type="http://schemas.openxmlformats.org/officeDocument/2006/relationships/image" Target="../media/image11.jpeg"/><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jpeg"/><Relationship Id="rId14" Type="http://schemas.openxmlformats.org/officeDocument/2006/relationships/image" Target="../media/image15.tiff"/><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f"/><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6C73F6-3D48-0B45-80CE-8FA2B697A447}"/>
              </a:ext>
            </a:extLst>
          </p:cNvPr>
          <p:cNvSpPr txBox="1"/>
          <p:nvPr/>
        </p:nvSpPr>
        <p:spPr>
          <a:xfrm>
            <a:off x="530087" y="2102248"/>
            <a:ext cx="11131825" cy="2308324"/>
          </a:xfrm>
          <a:prstGeom prst="rect">
            <a:avLst/>
          </a:prstGeom>
          <a:noFill/>
        </p:spPr>
        <p:txBody>
          <a:bodyPr wrap="square" rtlCol="0">
            <a:spAutoFit/>
          </a:bodyPr>
          <a:lstStyle/>
          <a:p>
            <a:pPr algn="ctr"/>
            <a:r>
              <a:rPr lang="en-US" sz="4800" dirty="0"/>
              <a:t>Facebook Disaster Maps &amp; the Measurement of Long-Term Displacement</a:t>
            </a:r>
          </a:p>
          <a:p>
            <a:pPr algn="ctr"/>
            <a:endParaRPr lang="en-US" sz="4800" dirty="0"/>
          </a:p>
        </p:txBody>
      </p:sp>
      <p:sp>
        <p:nvSpPr>
          <p:cNvPr id="2" name="TextBox 1">
            <a:extLst>
              <a:ext uri="{FF2B5EF4-FFF2-40B4-BE49-F238E27FC236}">
                <a16:creationId xmlns:a16="http://schemas.microsoft.com/office/drawing/2014/main" id="{77129027-D6AA-1541-BF64-7CC3AF30C7DD}"/>
              </a:ext>
            </a:extLst>
          </p:cNvPr>
          <p:cNvSpPr txBox="1"/>
          <p:nvPr/>
        </p:nvSpPr>
        <p:spPr>
          <a:xfrm>
            <a:off x="3216110" y="4410572"/>
            <a:ext cx="5759777" cy="1846659"/>
          </a:xfrm>
          <a:prstGeom prst="rect">
            <a:avLst/>
          </a:prstGeom>
          <a:noFill/>
        </p:spPr>
        <p:txBody>
          <a:bodyPr wrap="square" rtlCol="0">
            <a:spAutoFit/>
          </a:bodyPr>
          <a:lstStyle/>
          <a:p>
            <a:pPr algn="ctr"/>
            <a:r>
              <a:rPr lang="en-US" sz="2400" dirty="0"/>
              <a:t>Eugenia </a:t>
            </a:r>
            <a:r>
              <a:rPr lang="en-US" sz="2400" dirty="0" err="1"/>
              <a:t>Giraudy</a:t>
            </a:r>
            <a:r>
              <a:rPr lang="en-US" sz="2400" dirty="0"/>
              <a:t>, Paige Maas, </a:t>
            </a:r>
            <a:r>
              <a:rPr lang="en-US" sz="2400" u="sng" dirty="0"/>
              <a:t>Shankar Iyer</a:t>
            </a:r>
          </a:p>
          <a:p>
            <a:pPr algn="ctr"/>
            <a:r>
              <a:rPr lang="en-US" sz="2400" dirty="0"/>
              <a:t>(in close collaboration with IDMC)</a:t>
            </a:r>
          </a:p>
          <a:p>
            <a:pPr algn="ctr"/>
            <a:r>
              <a:rPr lang="en-US" sz="2400" dirty="0"/>
              <a:t>Core Data Science @ Facebook</a:t>
            </a:r>
          </a:p>
          <a:p>
            <a:pPr algn="ctr"/>
            <a:r>
              <a:rPr lang="en-US" sz="2400" dirty="0"/>
              <a:t>27 September 2019</a:t>
            </a:r>
          </a:p>
          <a:p>
            <a:pPr algn="ctr"/>
            <a:endParaRPr lang="en-US" dirty="0"/>
          </a:p>
        </p:txBody>
      </p:sp>
    </p:spTree>
    <p:extLst>
      <p:ext uri="{BB962C8B-B14F-4D97-AF65-F5344CB8AC3E}">
        <p14:creationId xmlns:p14="http://schemas.microsoft.com/office/powerpoint/2010/main" val="1269593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27ADC-8764-7A47-9B6A-1340FE833885}"/>
              </a:ext>
            </a:extLst>
          </p:cNvPr>
          <p:cNvSpPr>
            <a:spLocks noGrp="1"/>
          </p:cNvSpPr>
          <p:nvPr>
            <p:ph type="title"/>
          </p:nvPr>
        </p:nvSpPr>
        <p:spPr>
          <a:xfrm>
            <a:off x="274320" y="91440"/>
            <a:ext cx="10515600" cy="1325563"/>
          </a:xfrm>
        </p:spPr>
        <p:txBody>
          <a:bodyPr/>
          <a:lstStyle/>
          <a:p>
            <a:r>
              <a:rPr lang="en-US" dirty="0" err="1"/>
              <a:t>GeoInsights</a:t>
            </a:r>
            <a:r>
              <a:rPr lang="en-US" dirty="0"/>
              <a:t>: Secured Tool for Map Sharing</a:t>
            </a:r>
          </a:p>
        </p:txBody>
      </p:sp>
      <p:pic>
        <p:nvPicPr>
          <p:cNvPr id="6" name="Picture 5">
            <a:extLst>
              <a:ext uri="{FF2B5EF4-FFF2-40B4-BE49-F238E27FC236}">
                <a16:creationId xmlns:a16="http://schemas.microsoft.com/office/drawing/2014/main" id="{001030A2-183A-8E41-A377-08BD174F6E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8654" y="1533239"/>
            <a:ext cx="8980732" cy="5046662"/>
          </a:xfrm>
          <a:prstGeom prst="rect">
            <a:avLst/>
          </a:prstGeom>
          <a:ln w="76200">
            <a:solidFill>
              <a:schemeClr val="tx2">
                <a:lumMod val="10000"/>
              </a:schemeClr>
            </a:solidFill>
          </a:ln>
        </p:spPr>
      </p:pic>
      <p:grpSp>
        <p:nvGrpSpPr>
          <p:cNvPr id="7" name="Group 6">
            <a:extLst>
              <a:ext uri="{FF2B5EF4-FFF2-40B4-BE49-F238E27FC236}">
                <a16:creationId xmlns:a16="http://schemas.microsoft.com/office/drawing/2014/main" id="{A0FB123E-59E4-1E45-AAD2-D81B38E991B6}"/>
              </a:ext>
            </a:extLst>
          </p:cNvPr>
          <p:cNvGrpSpPr/>
          <p:nvPr/>
        </p:nvGrpSpPr>
        <p:grpSpPr>
          <a:xfrm>
            <a:off x="3423516" y="1302105"/>
            <a:ext cx="8133780" cy="4170990"/>
            <a:chOff x="9203635" y="6762054"/>
            <a:chExt cx="8133780" cy="4170990"/>
          </a:xfrm>
        </p:grpSpPr>
        <p:pic>
          <p:nvPicPr>
            <p:cNvPr id="8" name="Picture 7">
              <a:extLst>
                <a:ext uri="{FF2B5EF4-FFF2-40B4-BE49-F238E27FC236}">
                  <a16:creationId xmlns:a16="http://schemas.microsoft.com/office/drawing/2014/main" id="{34D116E3-0D63-1242-AA89-6EEBB56D3C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74413" y="6762054"/>
              <a:ext cx="5963002" cy="3014604"/>
            </a:xfrm>
            <a:prstGeom prst="rect">
              <a:avLst/>
            </a:prstGeom>
            <a:ln w="76200">
              <a:solidFill>
                <a:schemeClr val="tx2">
                  <a:lumMod val="10000"/>
                </a:schemeClr>
              </a:solidFill>
            </a:ln>
          </p:spPr>
        </p:pic>
        <p:cxnSp>
          <p:nvCxnSpPr>
            <p:cNvPr id="9" name="Straight Connector 8">
              <a:extLst>
                <a:ext uri="{FF2B5EF4-FFF2-40B4-BE49-F238E27FC236}">
                  <a16:creationId xmlns:a16="http://schemas.microsoft.com/office/drawing/2014/main" id="{8286B6B6-1671-7C42-9A81-97E51384EF57}"/>
                </a:ext>
              </a:extLst>
            </p:cNvPr>
            <p:cNvCxnSpPr>
              <a:cxnSpLocks/>
            </p:cNvCxnSpPr>
            <p:nvPr/>
          </p:nvCxnSpPr>
          <p:spPr>
            <a:xfrm flipV="1">
              <a:off x="9203635" y="6762054"/>
              <a:ext cx="2138860" cy="4170990"/>
            </a:xfrm>
            <a:prstGeom prst="line">
              <a:avLst/>
            </a:prstGeom>
            <a:noFill/>
            <a:ln w="762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a16="http://schemas.microsoft.com/office/drawing/2014/main" id="{62391FC9-6313-394D-974B-68E285E94ECD}"/>
                </a:ext>
              </a:extLst>
            </p:cNvPr>
            <p:cNvCxnSpPr>
              <a:cxnSpLocks/>
            </p:cNvCxnSpPr>
            <p:nvPr/>
          </p:nvCxnSpPr>
          <p:spPr>
            <a:xfrm flipV="1">
              <a:off x="9203635" y="9776658"/>
              <a:ext cx="2138860" cy="1156385"/>
            </a:xfrm>
            <a:prstGeom prst="line">
              <a:avLst/>
            </a:prstGeom>
            <a:noFill/>
            <a:ln w="76200" cap="flat">
              <a:solidFill>
                <a:srgbClr val="000000"/>
              </a:solidFill>
              <a:prstDash val="solid"/>
              <a:miter lim="400000"/>
            </a:ln>
            <a:effectLst/>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C291F20A-D8C3-2B48-B3E6-8F67CA87FBF0}"/>
                </a:ext>
              </a:extLst>
            </p:cNvPr>
            <p:cNvCxnSpPr>
              <a:cxnSpLocks/>
            </p:cNvCxnSpPr>
            <p:nvPr/>
          </p:nvCxnSpPr>
          <p:spPr>
            <a:xfrm flipV="1">
              <a:off x="9203635" y="9796661"/>
              <a:ext cx="8133780" cy="1136383"/>
            </a:xfrm>
            <a:prstGeom prst="line">
              <a:avLst/>
            </a:prstGeom>
            <a:noFill/>
            <a:ln w="76200" cap="flat">
              <a:solidFill>
                <a:srgbClr val="000000"/>
              </a:solidFill>
              <a:prstDash val="solid"/>
              <a:miter lim="400000"/>
            </a:ln>
            <a:effectLst/>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7296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515600" cy="1325563"/>
          </a:xfrm>
        </p:spPr>
        <p:txBody>
          <a:bodyPr/>
          <a:lstStyle/>
          <a:p>
            <a:r>
              <a:rPr lang="en-US" dirty="0"/>
              <a:t>Disaster Map Requirements</a:t>
            </a:r>
          </a:p>
        </p:txBody>
      </p:sp>
      <p:sp>
        <p:nvSpPr>
          <p:cNvPr id="4" name="TextBox 3">
            <a:extLst>
              <a:ext uri="{FF2B5EF4-FFF2-40B4-BE49-F238E27FC236}">
                <a16:creationId xmlns:a16="http://schemas.microsoft.com/office/drawing/2014/main" id="{14F56D51-7E41-A841-8271-B91CF4A9208E}"/>
              </a:ext>
            </a:extLst>
          </p:cNvPr>
          <p:cNvSpPr txBox="1"/>
          <p:nvPr/>
        </p:nvSpPr>
        <p:spPr>
          <a:xfrm>
            <a:off x="566530" y="1508443"/>
            <a:ext cx="11052313" cy="892552"/>
          </a:xfrm>
          <a:prstGeom prst="rect">
            <a:avLst/>
          </a:prstGeom>
          <a:noFill/>
        </p:spPr>
        <p:txBody>
          <a:bodyPr wrap="square" rtlCol="0">
            <a:spAutoFit/>
          </a:bodyPr>
          <a:lstStyle/>
          <a:p>
            <a:pPr marL="457200" indent="-457200">
              <a:buFont typeface="Arial" panose="020B0604020202020204" pitchFamily="34" charset="0"/>
              <a:buChar char="•"/>
            </a:pPr>
            <a:r>
              <a:rPr lang="en-US" sz="3200" dirty="0"/>
              <a:t>Causally interpretable</a:t>
            </a:r>
          </a:p>
          <a:p>
            <a:pPr marL="914400" lvl="1" indent="-457200">
              <a:buFont typeface="Courier New" panose="02070309020205020404" pitchFamily="49" charset="0"/>
              <a:buChar char="o"/>
            </a:pPr>
            <a:r>
              <a:rPr lang="en-US" sz="2000" dirty="0"/>
              <a:t>Movements in the transition matrix can be interpreted as the causal effect of the crisis.</a:t>
            </a:r>
          </a:p>
        </p:txBody>
      </p:sp>
      <p:sp>
        <p:nvSpPr>
          <p:cNvPr id="5" name="TextBox 4">
            <a:extLst>
              <a:ext uri="{FF2B5EF4-FFF2-40B4-BE49-F238E27FC236}">
                <a16:creationId xmlns:a16="http://schemas.microsoft.com/office/drawing/2014/main" id="{2488DEC1-35F4-3D4D-8BDD-7D76D006B2C3}"/>
              </a:ext>
            </a:extLst>
          </p:cNvPr>
          <p:cNvSpPr txBox="1"/>
          <p:nvPr/>
        </p:nvSpPr>
        <p:spPr>
          <a:xfrm>
            <a:off x="566524" y="2528753"/>
            <a:ext cx="11052313" cy="1200329"/>
          </a:xfrm>
          <a:prstGeom prst="rect">
            <a:avLst/>
          </a:prstGeom>
          <a:noFill/>
        </p:spPr>
        <p:txBody>
          <a:bodyPr wrap="square" rtlCol="0">
            <a:spAutoFit/>
          </a:bodyPr>
          <a:lstStyle/>
          <a:p>
            <a:pPr marL="457200" indent="-457200">
              <a:buFont typeface="Arial" panose="020B0604020202020204" pitchFamily="34" charset="0"/>
              <a:buChar char="•"/>
            </a:pPr>
            <a:r>
              <a:rPr lang="en-US" sz="3200" dirty="0"/>
              <a:t>Easily interpretable</a:t>
            </a:r>
          </a:p>
          <a:p>
            <a:pPr marL="914400" lvl="1" indent="-457200">
              <a:buFont typeface="Courier New" panose="02070309020205020404" pitchFamily="49" charset="0"/>
              <a:buChar char="o"/>
            </a:pPr>
            <a:r>
              <a:rPr lang="en-US" sz="2000" dirty="0"/>
              <a:t>Partners can directly read the dominant destination cities for displaced people from the transition matrix.</a:t>
            </a:r>
          </a:p>
        </p:txBody>
      </p:sp>
      <p:sp>
        <p:nvSpPr>
          <p:cNvPr id="6" name="TextBox 5">
            <a:extLst>
              <a:ext uri="{FF2B5EF4-FFF2-40B4-BE49-F238E27FC236}">
                <a16:creationId xmlns:a16="http://schemas.microsoft.com/office/drawing/2014/main" id="{5B700771-720A-064C-8A6D-CF252458A382}"/>
              </a:ext>
            </a:extLst>
          </p:cNvPr>
          <p:cNvSpPr txBox="1"/>
          <p:nvPr/>
        </p:nvSpPr>
        <p:spPr>
          <a:xfrm>
            <a:off x="566524" y="3749238"/>
            <a:ext cx="11052313" cy="1508105"/>
          </a:xfrm>
          <a:prstGeom prst="rect">
            <a:avLst/>
          </a:prstGeom>
          <a:noFill/>
        </p:spPr>
        <p:txBody>
          <a:bodyPr wrap="square" rtlCol="0">
            <a:spAutoFit/>
          </a:bodyPr>
          <a:lstStyle/>
          <a:p>
            <a:pPr marL="457200" indent="-457200">
              <a:buFont typeface="Arial" panose="020B0604020202020204" pitchFamily="34" charset="0"/>
              <a:buChar char="•"/>
            </a:pPr>
            <a:r>
              <a:rPr lang="en-US" sz="3200" dirty="0"/>
              <a:t>Privacy Protecting</a:t>
            </a:r>
          </a:p>
          <a:p>
            <a:pPr marL="914400" lvl="1" indent="-457200">
              <a:buFont typeface="Courier New" panose="02070309020205020404" pitchFamily="49" charset="0"/>
              <a:buChar char="o"/>
            </a:pPr>
            <a:r>
              <a:rPr lang="en-US" sz="2000" dirty="0"/>
              <a:t>We only use opt-in data that we store for short periods of time (1.5 months), only share aggregations of that data, obscure transition counts that are too low, and never report cross-border migration.</a:t>
            </a:r>
          </a:p>
        </p:txBody>
      </p:sp>
      <p:sp>
        <p:nvSpPr>
          <p:cNvPr id="8" name="TextBox 7">
            <a:extLst>
              <a:ext uri="{FF2B5EF4-FFF2-40B4-BE49-F238E27FC236}">
                <a16:creationId xmlns:a16="http://schemas.microsoft.com/office/drawing/2014/main" id="{C7693003-349A-234B-B261-77FA0ECEA115}"/>
              </a:ext>
            </a:extLst>
          </p:cNvPr>
          <p:cNvSpPr txBox="1"/>
          <p:nvPr/>
        </p:nvSpPr>
        <p:spPr>
          <a:xfrm>
            <a:off x="566524" y="5257343"/>
            <a:ext cx="11052313"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a:t>Accurate?</a:t>
            </a:r>
          </a:p>
        </p:txBody>
      </p:sp>
    </p:spTree>
    <p:extLst>
      <p:ext uri="{BB962C8B-B14F-4D97-AF65-F5344CB8AC3E}">
        <p14:creationId xmlns:p14="http://schemas.microsoft.com/office/powerpoint/2010/main" val="15255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860157" cy="1325563"/>
          </a:xfrm>
        </p:spPr>
        <p:txBody>
          <a:bodyPr/>
          <a:lstStyle/>
          <a:p>
            <a:r>
              <a:rPr lang="en-US" dirty="0"/>
              <a:t>Cyclone </a:t>
            </a:r>
            <a:r>
              <a:rPr lang="en-US" dirty="0" err="1"/>
              <a:t>Fani</a:t>
            </a:r>
            <a:r>
              <a:rPr lang="en-US" dirty="0"/>
              <a:t>: Synopsis</a:t>
            </a:r>
            <a:br>
              <a:rPr lang="en-US" dirty="0"/>
            </a:br>
            <a:r>
              <a:rPr lang="en-US" sz="2000" dirty="0"/>
              <a:t>[Source: </a:t>
            </a:r>
            <a:r>
              <a:rPr lang="en-US" sz="2000" dirty="0">
                <a:hlinkClick r:id="rId2"/>
              </a:rPr>
              <a:t>https://en.wikipedia.org/wiki/Cyclone_Fani</a:t>
            </a:r>
            <a:r>
              <a:rPr lang="en-US" sz="2000" dirty="0"/>
              <a:t>]</a:t>
            </a:r>
          </a:p>
        </p:txBody>
      </p:sp>
      <p:sp>
        <p:nvSpPr>
          <p:cNvPr id="7" name="TextBox 6">
            <a:extLst>
              <a:ext uri="{FF2B5EF4-FFF2-40B4-BE49-F238E27FC236}">
                <a16:creationId xmlns:a16="http://schemas.microsoft.com/office/drawing/2014/main" id="{193D1120-6E88-B64D-AF2F-05C2DAFCD93B}"/>
              </a:ext>
            </a:extLst>
          </p:cNvPr>
          <p:cNvSpPr txBox="1"/>
          <p:nvPr/>
        </p:nvSpPr>
        <p:spPr>
          <a:xfrm>
            <a:off x="433130" y="1721740"/>
            <a:ext cx="11579191"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Made landfall in Odisha in India at 8am on May 3</a:t>
            </a:r>
          </a:p>
        </p:txBody>
      </p:sp>
      <p:sp>
        <p:nvSpPr>
          <p:cNvPr id="8" name="TextBox 7">
            <a:extLst>
              <a:ext uri="{FF2B5EF4-FFF2-40B4-BE49-F238E27FC236}">
                <a16:creationId xmlns:a16="http://schemas.microsoft.com/office/drawing/2014/main" id="{AE74E9D8-2590-ED4B-84BB-3C362AEA455A}"/>
              </a:ext>
            </a:extLst>
          </p:cNvPr>
          <p:cNvSpPr txBox="1"/>
          <p:nvPr/>
        </p:nvSpPr>
        <p:spPr>
          <a:xfrm>
            <a:off x="433130" y="2358932"/>
            <a:ext cx="11579191"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Most intense cyclone in Odisha since 1999</a:t>
            </a:r>
          </a:p>
        </p:txBody>
      </p:sp>
      <p:sp>
        <p:nvSpPr>
          <p:cNvPr id="9" name="TextBox 8">
            <a:extLst>
              <a:ext uri="{FF2B5EF4-FFF2-40B4-BE49-F238E27FC236}">
                <a16:creationId xmlns:a16="http://schemas.microsoft.com/office/drawing/2014/main" id="{0BA9A900-073B-7C46-8C47-5937D6E26D78}"/>
              </a:ext>
            </a:extLst>
          </p:cNvPr>
          <p:cNvSpPr txBox="1"/>
          <p:nvPr/>
        </p:nvSpPr>
        <p:spPr>
          <a:xfrm>
            <a:off x="433130" y="3975849"/>
            <a:ext cx="11579191"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Authorities in the two countries evacuated at least 1.2 million people from the path of the cyclone to higher ground and / or shelters</a:t>
            </a:r>
          </a:p>
          <a:p>
            <a:pPr marL="457200" indent="-457200">
              <a:buFont typeface="Arial" panose="020B0604020202020204" pitchFamily="34" charset="0"/>
              <a:buChar char="•"/>
            </a:pPr>
            <a:endParaRPr lang="en-US" sz="2800" dirty="0"/>
          </a:p>
        </p:txBody>
      </p:sp>
      <p:sp>
        <p:nvSpPr>
          <p:cNvPr id="10" name="TextBox 9">
            <a:extLst>
              <a:ext uri="{FF2B5EF4-FFF2-40B4-BE49-F238E27FC236}">
                <a16:creationId xmlns:a16="http://schemas.microsoft.com/office/drawing/2014/main" id="{DF93D431-A0F8-7D4E-8275-08E1984128B5}"/>
              </a:ext>
            </a:extLst>
          </p:cNvPr>
          <p:cNvSpPr txBox="1"/>
          <p:nvPr/>
        </p:nvSpPr>
        <p:spPr>
          <a:xfrm>
            <a:off x="433130" y="3021742"/>
            <a:ext cx="11579191"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At least 89 fatalities and $8.1 billion in damages, spread across India and Bangladesh but concentrated in Odisha</a:t>
            </a:r>
          </a:p>
        </p:txBody>
      </p:sp>
      <p:pic>
        <p:nvPicPr>
          <p:cNvPr id="4" name="Picture 3">
            <a:extLst>
              <a:ext uri="{FF2B5EF4-FFF2-40B4-BE49-F238E27FC236}">
                <a16:creationId xmlns:a16="http://schemas.microsoft.com/office/drawing/2014/main" id="{A22B9CE5-2581-E744-A124-FD28DC95A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7699" y="0"/>
            <a:ext cx="3964301" cy="2898895"/>
          </a:xfrm>
          <a:prstGeom prst="rect">
            <a:avLst/>
          </a:prstGeom>
        </p:spPr>
      </p:pic>
    </p:spTree>
    <p:extLst>
      <p:ext uri="{BB962C8B-B14F-4D97-AF65-F5344CB8AC3E}">
        <p14:creationId xmlns:p14="http://schemas.microsoft.com/office/powerpoint/2010/main" val="30406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515600" cy="1325563"/>
          </a:xfrm>
        </p:spPr>
        <p:txBody>
          <a:bodyPr/>
          <a:lstStyle/>
          <a:p>
            <a:r>
              <a:rPr lang="en-US" dirty="0"/>
              <a:t>Cyclone </a:t>
            </a:r>
            <a:r>
              <a:rPr lang="en-US" dirty="0" err="1"/>
              <a:t>Fani</a:t>
            </a:r>
            <a:r>
              <a:rPr lang="en-US" dirty="0"/>
              <a:t>: Cities by Displacement Level</a:t>
            </a:r>
          </a:p>
        </p:txBody>
      </p:sp>
      <p:pic>
        <p:nvPicPr>
          <p:cNvPr id="3" name="Picture 2">
            <a:extLst>
              <a:ext uri="{FF2B5EF4-FFF2-40B4-BE49-F238E27FC236}">
                <a16:creationId xmlns:a16="http://schemas.microsoft.com/office/drawing/2014/main" id="{93AF542F-7370-FB4D-B998-0EB640E222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235" y="1289221"/>
            <a:ext cx="5991380" cy="4279557"/>
          </a:xfrm>
          <a:prstGeom prst="rect">
            <a:avLst/>
          </a:prstGeom>
        </p:spPr>
      </p:pic>
      <p:grpSp>
        <p:nvGrpSpPr>
          <p:cNvPr id="18" name="Group 17">
            <a:extLst>
              <a:ext uri="{FF2B5EF4-FFF2-40B4-BE49-F238E27FC236}">
                <a16:creationId xmlns:a16="http://schemas.microsoft.com/office/drawing/2014/main" id="{C35DC34E-0A75-1246-A4F8-A4406ED02E0D}"/>
              </a:ext>
            </a:extLst>
          </p:cNvPr>
          <p:cNvGrpSpPr/>
          <p:nvPr/>
        </p:nvGrpSpPr>
        <p:grpSpPr>
          <a:xfrm>
            <a:off x="6304007" y="1136822"/>
            <a:ext cx="5257800" cy="4421882"/>
            <a:chOff x="6304007" y="1136822"/>
            <a:chExt cx="5257800" cy="4421882"/>
          </a:xfrm>
        </p:grpSpPr>
        <p:pic>
          <p:nvPicPr>
            <p:cNvPr id="6" name="Picture 5">
              <a:extLst>
                <a:ext uri="{FF2B5EF4-FFF2-40B4-BE49-F238E27FC236}">
                  <a16:creationId xmlns:a16="http://schemas.microsoft.com/office/drawing/2014/main" id="{AB1674F6-9003-5E43-9848-512000E7D9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4007" y="1136822"/>
              <a:ext cx="5257800" cy="4421882"/>
            </a:xfrm>
            <a:prstGeom prst="rect">
              <a:avLst/>
            </a:prstGeom>
          </p:spPr>
        </p:pic>
        <p:sp>
          <p:nvSpPr>
            <p:cNvPr id="7" name="Oval 6">
              <a:extLst>
                <a:ext uri="{FF2B5EF4-FFF2-40B4-BE49-F238E27FC236}">
                  <a16:creationId xmlns:a16="http://schemas.microsoft.com/office/drawing/2014/main" id="{8E900752-F9B3-7044-AA12-C8B149AF2EEB}"/>
                </a:ext>
              </a:extLst>
            </p:cNvPr>
            <p:cNvSpPr/>
            <p:nvPr/>
          </p:nvSpPr>
          <p:spPr>
            <a:xfrm>
              <a:off x="9085639" y="3030299"/>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F3CF051-FB1B-E642-BF9E-EF6B6CF67F64}"/>
                </a:ext>
              </a:extLst>
            </p:cNvPr>
            <p:cNvSpPr/>
            <p:nvPr/>
          </p:nvSpPr>
          <p:spPr>
            <a:xfrm>
              <a:off x="8075446" y="250343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8A1F61CC-1121-1F4D-BD61-5BF22B433261}"/>
                </a:ext>
              </a:extLst>
            </p:cNvPr>
            <p:cNvSpPr/>
            <p:nvPr/>
          </p:nvSpPr>
          <p:spPr>
            <a:xfrm>
              <a:off x="8349764" y="380318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FBAAA07-FDD9-3945-9FAB-382F831E8E88}"/>
                </a:ext>
              </a:extLst>
            </p:cNvPr>
            <p:cNvSpPr/>
            <p:nvPr/>
          </p:nvSpPr>
          <p:spPr>
            <a:xfrm>
              <a:off x="8395484" y="375746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E3471BA-8651-C846-BE77-8307F59664B2}"/>
                </a:ext>
              </a:extLst>
            </p:cNvPr>
            <p:cNvSpPr/>
            <p:nvPr/>
          </p:nvSpPr>
          <p:spPr>
            <a:xfrm>
              <a:off x="7920867" y="2760333"/>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2E9F92D-ED9A-FF49-8813-DC26AD5B84CA}"/>
                </a:ext>
              </a:extLst>
            </p:cNvPr>
            <p:cNvSpPr/>
            <p:nvPr/>
          </p:nvSpPr>
          <p:spPr>
            <a:xfrm>
              <a:off x="9772906" y="2431525"/>
              <a:ext cx="91440" cy="9144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54C198A-2974-EE47-84BD-321592D854A2}"/>
                </a:ext>
              </a:extLst>
            </p:cNvPr>
            <p:cNvSpPr/>
            <p:nvPr/>
          </p:nvSpPr>
          <p:spPr>
            <a:xfrm>
              <a:off x="10336785" y="2077740"/>
              <a:ext cx="91440" cy="9144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AD241E6-0CB2-EE46-9DA4-2905150348B8}"/>
                </a:ext>
              </a:extLst>
            </p:cNvPr>
            <p:cNvSpPr/>
            <p:nvPr/>
          </p:nvSpPr>
          <p:spPr>
            <a:xfrm>
              <a:off x="9776928" y="2257353"/>
              <a:ext cx="91440" cy="9144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8CD2F50E-9A63-EB4C-A37E-BE8C472A71C4}"/>
                </a:ext>
              </a:extLst>
            </p:cNvPr>
            <p:cNvSpPr/>
            <p:nvPr/>
          </p:nvSpPr>
          <p:spPr>
            <a:xfrm>
              <a:off x="9772906" y="2340085"/>
              <a:ext cx="91440" cy="9144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63475E2E-6DB2-B74D-A485-C701F0E519AC}"/>
                </a:ext>
              </a:extLst>
            </p:cNvPr>
            <p:cNvSpPr/>
            <p:nvPr/>
          </p:nvSpPr>
          <p:spPr>
            <a:xfrm>
              <a:off x="9818626" y="2318030"/>
              <a:ext cx="91440" cy="9144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E441C1C3-56D9-C742-B193-2E499CF67DAC}"/>
              </a:ext>
            </a:extLst>
          </p:cNvPr>
          <p:cNvSpPr txBox="1"/>
          <p:nvPr/>
        </p:nvSpPr>
        <p:spPr>
          <a:xfrm>
            <a:off x="1206632" y="5733576"/>
            <a:ext cx="9396142" cy="1077218"/>
          </a:xfrm>
          <a:prstGeom prst="rect">
            <a:avLst/>
          </a:prstGeom>
          <a:noFill/>
        </p:spPr>
        <p:txBody>
          <a:bodyPr wrap="square" rtlCol="0">
            <a:spAutoFit/>
          </a:bodyPr>
          <a:lstStyle/>
          <a:p>
            <a:pPr algn="ctr"/>
            <a:r>
              <a:rPr lang="en-US" sz="3200" dirty="0"/>
              <a:t>Migration pattern across Eastern India and Bangladesh is consistent with what is known about the crisis.</a:t>
            </a:r>
          </a:p>
        </p:txBody>
      </p:sp>
    </p:spTree>
    <p:extLst>
      <p:ext uri="{BB962C8B-B14F-4D97-AF65-F5344CB8AC3E}">
        <p14:creationId xmlns:p14="http://schemas.microsoft.com/office/powerpoint/2010/main" val="84399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851292" cy="1325563"/>
          </a:xfrm>
        </p:spPr>
        <p:txBody>
          <a:bodyPr/>
          <a:lstStyle/>
          <a:p>
            <a:r>
              <a:rPr lang="en-US" dirty="0"/>
              <a:t>Cyclone </a:t>
            </a:r>
            <a:r>
              <a:rPr lang="en-US" dirty="0" err="1"/>
              <a:t>Fani</a:t>
            </a:r>
            <a:r>
              <a:rPr lang="en-US" dirty="0"/>
              <a:t>: Displacement + Return Over Time</a:t>
            </a:r>
          </a:p>
        </p:txBody>
      </p:sp>
      <p:pic>
        <p:nvPicPr>
          <p:cNvPr id="5" name="Picture 4">
            <a:extLst>
              <a:ext uri="{FF2B5EF4-FFF2-40B4-BE49-F238E27FC236}">
                <a16:creationId xmlns:a16="http://schemas.microsoft.com/office/drawing/2014/main" id="{C20CAF67-C17C-2E42-9662-E84BE8C71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3859" y="1069921"/>
            <a:ext cx="7001847" cy="5001320"/>
          </a:xfrm>
          <a:prstGeom prst="rect">
            <a:avLst/>
          </a:prstGeom>
        </p:spPr>
      </p:pic>
      <p:sp>
        <p:nvSpPr>
          <p:cNvPr id="6" name="TextBox 5">
            <a:extLst>
              <a:ext uri="{FF2B5EF4-FFF2-40B4-BE49-F238E27FC236}">
                <a16:creationId xmlns:a16="http://schemas.microsoft.com/office/drawing/2014/main" id="{7AC24B9F-50A7-A044-A8F1-AA76A4CA899F}"/>
              </a:ext>
            </a:extLst>
          </p:cNvPr>
          <p:cNvSpPr txBox="1"/>
          <p:nvPr/>
        </p:nvSpPr>
        <p:spPr>
          <a:xfrm>
            <a:off x="1307184" y="5739249"/>
            <a:ext cx="9577632" cy="1077218"/>
          </a:xfrm>
          <a:prstGeom prst="rect">
            <a:avLst/>
          </a:prstGeom>
          <a:noFill/>
        </p:spPr>
        <p:txBody>
          <a:bodyPr wrap="square" rtlCol="0">
            <a:spAutoFit/>
          </a:bodyPr>
          <a:lstStyle/>
          <a:p>
            <a:pPr algn="ctr"/>
            <a:r>
              <a:rPr lang="en-US" sz="3200" dirty="0"/>
              <a:t>We observe a clear ”return” signal in the weeks after the cyclone, without masking by confounding effects.</a:t>
            </a:r>
          </a:p>
        </p:txBody>
      </p:sp>
    </p:spTree>
    <p:extLst>
      <p:ext uri="{BB962C8B-B14F-4D97-AF65-F5344CB8AC3E}">
        <p14:creationId xmlns:p14="http://schemas.microsoft.com/office/powerpoint/2010/main" val="223517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4E1E595A-F0A7-2B47-8CE6-9ADE19B9A1B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53207" y="1046882"/>
            <a:ext cx="7594730" cy="58111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851292" cy="1325563"/>
          </a:xfrm>
        </p:spPr>
        <p:txBody>
          <a:bodyPr/>
          <a:lstStyle/>
          <a:p>
            <a:r>
              <a:rPr lang="en-US" dirty="0"/>
              <a:t>Cyclone </a:t>
            </a:r>
            <a:r>
              <a:rPr lang="en-US" dirty="0" err="1"/>
              <a:t>Fani</a:t>
            </a:r>
            <a:r>
              <a:rPr lang="en-US" dirty="0"/>
              <a:t>: Comparison to “Non-crises”</a:t>
            </a:r>
          </a:p>
        </p:txBody>
      </p:sp>
      <p:grpSp>
        <p:nvGrpSpPr>
          <p:cNvPr id="5" name="Group 4">
            <a:extLst>
              <a:ext uri="{FF2B5EF4-FFF2-40B4-BE49-F238E27FC236}">
                <a16:creationId xmlns:a16="http://schemas.microsoft.com/office/drawing/2014/main" id="{2767CEE8-B9E3-4143-A9FE-1AFFAE7610B3}"/>
              </a:ext>
            </a:extLst>
          </p:cNvPr>
          <p:cNvGrpSpPr/>
          <p:nvPr/>
        </p:nvGrpSpPr>
        <p:grpSpPr>
          <a:xfrm>
            <a:off x="373487" y="1046882"/>
            <a:ext cx="11578107" cy="5688769"/>
            <a:chOff x="373487" y="1046882"/>
            <a:chExt cx="11578107" cy="5688769"/>
          </a:xfrm>
        </p:grpSpPr>
        <p:sp>
          <p:nvSpPr>
            <p:cNvPr id="4" name="Rectangle 3">
              <a:extLst>
                <a:ext uri="{FF2B5EF4-FFF2-40B4-BE49-F238E27FC236}">
                  <a16:creationId xmlns:a16="http://schemas.microsoft.com/office/drawing/2014/main" id="{05AE31A5-93A0-E94D-8686-707BCE93C8A1}"/>
                </a:ext>
              </a:extLst>
            </p:cNvPr>
            <p:cNvSpPr/>
            <p:nvPr/>
          </p:nvSpPr>
          <p:spPr>
            <a:xfrm>
              <a:off x="373487" y="1046882"/>
              <a:ext cx="11578107" cy="568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C4B00B1-8DB3-094D-85D8-6F9E1C6D1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325" y="1601669"/>
              <a:ext cx="6290568" cy="4493263"/>
            </a:xfrm>
            <a:prstGeom prst="rect">
              <a:avLst/>
            </a:prstGeom>
          </p:spPr>
        </p:pic>
        <p:pic>
          <p:nvPicPr>
            <p:cNvPr id="8" name="Picture 7">
              <a:extLst>
                <a:ext uri="{FF2B5EF4-FFF2-40B4-BE49-F238E27FC236}">
                  <a16:creationId xmlns:a16="http://schemas.microsoft.com/office/drawing/2014/main" id="{0B260AEC-6521-A44B-886A-BFDE51167F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24506" y="1601668"/>
              <a:ext cx="4635685" cy="4237351"/>
            </a:xfrm>
            <a:prstGeom prst="rect">
              <a:avLst/>
            </a:prstGeom>
          </p:spPr>
        </p:pic>
        <p:sp>
          <p:nvSpPr>
            <p:cNvPr id="10" name="TextBox 9">
              <a:extLst>
                <a:ext uri="{FF2B5EF4-FFF2-40B4-BE49-F238E27FC236}">
                  <a16:creationId xmlns:a16="http://schemas.microsoft.com/office/drawing/2014/main" id="{C30D8B46-A877-4746-8EF0-BDC6A59D66B5}"/>
                </a:ext>
              </a:extLst>
            </p:cNvPr>
            <p:cNvSpPr txBox="1"/>
            <p:nvPr/>
          </p:nvSpPr>
          <p:spPr>
            <a:xfrm>
              <a:off x="1746569" y="1232337"/>
              <a:ext cx="3130645" cy="369332"/>
            </a:xfrm>
            <a:prstGeom prst="rect">
              <a:avLst/>
            </a:prstGeom>
            <a:noFill/>
          </p:spPr>
          <p:txBody>
            <a:bodyPr wrap="square" rtlCol="0">
              <a:spAutoFit/>
            </a:bodyPr>
            <a:lstStyle/>
            <a:p>
              <a:r>
                <a:rPr lang="en-US" dirty="0"/>
                <a:t>Memorial Day in Georgia (US)</a:t>
              </a:r>
            </a:p>
          </p:txBody>
        </p:sp>
        <p:sp>
          <p:nvSpPr>
            <p:cNvPr id="12" name="TextBox 11">
              <a:extLst>
                <a:ext uri="{FF2B5EF4-FFF2-40B4-BE49-F238E27FC236}">
                  <a16:creationId xmlns:a16="http://schemas.microsoft.com/office/drawing/2014/main" id="{CDC8D191-44E1-2048-A950-7336AC3C19AB}"/>
                </a:ext>
              </a:extLst>
            </p:cNvPr>
            <p:cNvSpPr txBox="1"/>
            <p:nvPr/>
          </p:nvSpPr>
          <p:spPr>
            <a:xfrm>
              <a:off x="8487581" y="1232337"/>
              <a:ext cx="1429004" cy="369332"/>
            </a:xfrm>
            <a:prstGeom prst="rect">
              <a:avLst/>
            </a:prstGeom>
            <a:noFill/>
          </p:spPr>
          <p:txBody>
            <a:bodyPr wrap="square" rtlCol="0">
              <a:spAutoFit/>
            </a:bodyPr>
            <a:lstStyle/>
            <a:p>
              <a:r>
                <a:rPr lang="en-US" dirty="0"/>
                <a:t>Cyclone </a:t>
              </a:r>
              <a:r>
                <a:rPr lang="en-US" dirty="0" err="1"/>
                <a:t>Fani</a:t>
              </a:r>
              <a:endParaRPr lang="en-US" dirty="0"/>
            </a:p>
          </p:txBody>
        </p:sp>
      </p:grpSp>
      <p:sp>
        <p:nvSpPr>
          <p:cNvPr id="13" name="TextBox 12">
            <a:extLst>
              <a:ext uri="{FF2B5EF4-FFF2-40B4-BE49-F238E27FC236}">
                <a16:creationId xmlns:a16="http://schemas.microsoft.com/office/drawing/2014/main" id="{8D6BF02D-372C-F541-B7D8-26816E8DC5C8}"/>
              </a:ext>
            </a:extLst>
          </p:cNvPr>
          <p:cNvSpPr txBox="1"/>
          <p:nvPr/>
        </p:nvSpPr>
        <p:spPr>
          <a:xfrm>
            <a:off x="1384867" y="5775815"/>
            <a:ext cx="8931986" cy="1077218"/>
          </a:xfrm>
          <a:prstGeom prst="rect">
            <a:avLst/>
          </a:prstGeom>
          <a:noFill/>
        </p:spPr>
        <p:txBody>
          <a:bodyPr wrap="square" rtlCol="0">
            <a:spAutoFit/>
          </a:bodyPr>
          <a:lstStyle/>
          <a:p>
            <a:pPr algn="ctr"/>
            <a:r>
              <a:rPr lang="en-US" sz="3200" dirty="0"/>
              <a:t>Non-crises show quick “recovery” and a more homogeneous pattern of “displacement.”</a:t>
            </a:r>
          </a:p>
        </p:txBody>
      </p:sp>
    </p:spTree>
    <p:extLst>
      <p:ext uri="{BB962C8B-B14F-4D97-AF65-F5344CB8AC3E}">
        <p14:creationId xmlns:p14="http://schemas.microsoft.com/office/powerpoint/2010/main" val="114398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860157" cy="1325563"/>
          </a:xfrm>
        </p:spPr>
        <p:txBody>
          <a:bodyPr/>
          <a:lstStyle/>
          <a:p>
            <a:r>
              <a:rPr lang="en-US" dirty="0"/>
              <a:t>Conclusion</a:t>
            </a:r>
          </a:p>
        </p:txBody>
      </p:sp>
      <p:sp>
        <p:nvSpPr>
          <p:cNvPr id="4" name="TextBox 3">
            <a:extLst>
              <a:ext uri="{FF2B5EF4-FFF2-40B4-BE49-F238E27FC236}">
                <a16:creationId xmlns:a16="http://schemas.microsoft.com/office/drawing/2014/main" id="{8187F26A-B06B-BD45-B4DE-73722E3D63FB}"/>
              </a:ext>
            </a:extLst>
          </p:cNvPr>
          <p:cNvSpPr txBox="1"/>
          <p:nvPr/>
        </p:nvSpPr>
        <p:spPr>
          <a:xfrm>
            <a:off x="451772" y="1562360"/>
            <a:ext cx="1084754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Disaster Maps is a close and continuous collaboration with humanitarian organizations to address key questions for those organizations.</a:t>
            </a:r>
          </a:p>
        </p:txBody>
      </p:sp>
      <p:sp>
        <p:nvSpPr>
          <p:cNvPr id="5" name="TextBox 4">
            <a:extLst>
              <a:ext uri="{FF2B5EF4-FFF2-40B4-BE49-F238E27FC236}">
                <a16:creationId xmlns:a16="http://schemas.microsoft.com/office/drawing/2014/main" id="{D4D8A7F5-3DCD-8B41-BD69-98C4D7C12F6D}"/>
              </a:ext>
            </a:extLst>
          </p:cNvPr>
          <p:cNvSpPr txBox="1"/>
          <p:nvPr/>
        </p:nvSpPr>
        <p:spPr>
          <a:xfrm>
            <a:off x="451772" y="4218422"/>
            <a:ext cx="1084754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Our long-term displacement work with IDMC shows promising results, but this is work in progress! </a:t>
            </a:r>
            <a:endParaRPr lang="en-US" sz="2800" dirty="0"/>
          </a:p>
        </p:txBody>
      </p:sp>
      <p:sp>
        <p:nvSpPr>
          <p:cNvPr id="12" name="TextBox 11">
            <a:extLst>
              <a:ext uri="{FF2B5EF4-FFF2-40B4-BE49-F238E27FC236}">
                <a16:creationId xmlns:a16="http://schemas.microsoft.com/office/drawing/2014/main" id="{65AE565D-F58F-6848-953F-11EEF88CB6BE}"/>
              </a:ext>
            </a:extLst>
          </p:cNvPr>
          <p:cNvSpPr txBox="1"/>
          <p:nvPr/>
        </p:nvSpPr>
        <p:spPr>
          <a:xfrm>
            <a:off x="451772" y="3132020"/>
            <a:ext cx="10847540" cy="1508105"/>
          </a:xfrm>
          <a:prstGeom prst="rect">
            <a:avLst/>
          </a:prstGeom>
          <a:noFill/>
        </p:spPr>
        <p:txBody>
          <a:bodyPr wrap="square" rtlCol="0">
            <a:spAutoFit/>
          </a:bodyPr>
          <a:lstStyle/>
          <a:p>
            <a:pPr marL="457200" indent="-457200">
              <a:buFont typeface="Arial" panose="020B0604020202020204" pitchFamily="34" charset="0"/>
              <a:buChar char="•"/>
            </a:pPr>
            <a:r>
              <a:rPr lang="en-US" sz="3200" dirty="0"/>
              <a:t>Maps have been used in real-world settings for about 2 years to distribute relief supplies, reestablish connectivity, etc.</a:t>
            </a:r>
          </a:p>
          <a:p>
            <a:pPr marL="914400" lvl="1" indent="-457200">
              <a:buFont typeface="Courier New" panose="02070309020205020404" pitchFamily="49" charset="0"/>
              <a:buChar char="o"/>
            </a:pPr>
            <a:endParaRPr lang="en-US" sz="2800" dirty="0"/>
          </a:p>
        </p:txBody>
      </p:sp>
      <p:sp>
        <p:nvSpPr>
          <p:cNvPr id="7" name="TextBox 6">
            <a:extLst>
              <a:ext uri="{FF2B5EF4-FFF2-40B4-BE49-F238E27FC236}">
                <a16:creationId xmlns:a16="http://schemas.microsoft.com/office/drawing/2014/main" id="{E09E27E4-E06A-384A-94F8-29C0D5234C3E}"/>
              </a:ext>
            </a:extLst>
          </p:cNvPr>
          <p:cNvSpPr txBox="1"/>
          <p:nvPr/>
        </p:nvSpPr>
        <p:spPr>
          <a:xfrm>
            <a:off x="451772" y="5349895"/>
            <a:ext cx="1084754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We are actively looking for independent data sources to corroborate our measurements.</a:t>
            </a:r>
            <a:endParaRPr lang="en-US" sz="2800" dirty="0"/>
          </a:p>
        </p:txBody>
      </p:sp>
    </p:spTree>
    <p:extLst>
      <p:ext uri="{BB962C8B-B14F-4D97-AF65-F5344CB8AC3E}">
        <p14:creationId xmlns:p14="http://schemas.microsoft.com/office/powerpoint/2010/main" val="41441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6C73F6-3D48-0B45-80CE-8FA2B697A447}"/>
              </a:ext>
            </a:extLst>
          </p:cNvPr>
          <p:cNvSpPr txBox="1"/>
          <p:nvPr/>
        </p:nvSpPr>
        <p:spPr>
          <a:xfrm>
            <a:off x="981307" y="2241395"/>
            <a:ext cx="10225669" cy="2739211"/>
          </a:xfrm>
          <a:prstGeom prst="rect">
            <a:avLst/>
          </a:prstGeom>
          <a:noFill/>
        </p:spPr>
        <p:txBody>
          <a:bodyPr wrap="square" rtlCol="0">
            <a:spAutoFit/>
          </a:bodyPr>
          <a:lstStyle/>
          <a:p>
            <a:pPr algn="ctr"/>
            <a:r>
              <a:rPr lang="en-US" sz="4800" dirty="0"/>
              <a:t>Thanks!</a:t>
            </a:r>
          </a:p>
          <a:p>
            <a:pPr algn="ctr"/>
            <a:endParaRPr lang="en-US" sz="4800" dirty="0"/>
          </a:p>
          <a:p>
            <a:pPr algn="ctr"/>
            <a:r>
              <a:rPr lang="en-US" sz="2800" dirty="0"/>
              <a:t>contact: shankar94@fb.com</a:t>
            </a:r>
          </a:p>
          <a:p>
            <a:pPr algn="ctr"/>
            <a:endParaRPr lang="en-US" sz="4800" dirty="0"/>
          </a:p>
        </p:txBody>
      </p:sp>
    </p:spTree>
    <p:extLst>
      <p:ext uri="{BB962C8B-B14F-4D97-AF65-F5344CB8AC3E}">
        <p14:creationId xmlns:p14="http://schemas.microsoft.com/office/powerpoint/2010/main" val="224863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457200" y="182880"/>
            <a:ext cx="10515600" cy="1325563"/>
          </a:xfrm>
        </p:spPr>
        <p:txBody>
          <a:bodyPr/>
          <a:lstStyle/>
          <a:p>
            <a:r>
              <a:rPr lang="en-US" dirty="0"/>
              <a:t>Pressing Questions After a Crisis</a:t>
            </a:r>
          </a:p>
        </p:txBody>
      </p:sp>
      <p:grpSp>
        <p:nvGrpSpPr>
          <p:cNvPr id="13" name="Group 12">
            <a:extLst>
              <a:ext uri="{FF2B5EF4-FFF2-40B4-BE49-F238E27FC236}">
                <a16:creationId xmlns:a16="http://schemas.microsoft.com/office/drawing/2014/main" id="{772C5F44-5E26-A748-9880-55FC45978614}"/>
              </a:ext>
            </a:extLst>
          </p:cNvPr>
          <p:cNvGrpSpPr/>
          <p:nvPr/>
        </p:nvGrpSpPr>
        <p:grpSpPr>
          <a:xfrm>
            <a:off x="397565" y="1508443"/>
            <a:ext cx="5973418" cy="4827897"/>
            <a:chOff x="397565" y="1508443"/>
            <a:chExt cx="5973418" cy="4827897"/>
          </a:xfrm>
        </p:grpSpPr>
        <p:grpSp>
          <p:nvGrpSpPr>
            <p:cNvPr id="9" name="Group 8">
              <a:extLst>
                <a:ext uri="{FF2B5EF4-FFF2-40B4-BE49-F238E27FC236}">
                  <a16:creationId xmlns:a16="http://schemas.microsoft.com/office/drawing/2014/main" id="{5A1391BE-8370-1C44-A022-5F1ACDF95924}"/>
                </a:ext>
              </a:extLst>
            </p:cNvPr>
            <p:cNvGrpSpPr/>
            <p:nvPr/>
          </p:nvGrpSpPr>
          <p:grpSpPr>
            <a:xfrm>
              <a:off x="397565" y="4921736"/>
              <a:ext cx="5973418" cy="1414604"/>
              <a:chOff x="397565" y="4921736"/>
              <a:chExt cx="5973418" cy="1414604"/>
            </a:xfrm>
          </p:grpSpPr>
          <p:sp>
            <p:nvSpPr>
              <p:cNvPr id="5" name="TextBox 4">
                <a:extLst>
                  <a:ext uri="{FF2B5EF4-FFF2-40B4-BE49-F238E27FC236}">
                    <a16:creationId xmlns:a16="http://schemas.microsoft.com/office/drawing/2014/main" id="{8B648EA0-C1FE-324E-B559-962B9E76C212}"/>
                  </a:ext>
                </a:extLst>
              </p:cNvPr>
              <p:cNvSpPr txBox="1"/>
              <p:nvPr/>
            </p:nvSpPr>
            <p:spPr>
              <a:xfrm>
                <a:off x="397565" y="4921736"/>
                <a:ext cx="4833732" cy="523220"/>
              </a:xfrm>
              <a:prstGeom prst="rect">
                <a:avLst/>
              </a:prstGeom>
              <a:noFill/>
            </p:spPr>
            <p:txBody>
              <a:bodyPr wrap="square" rtlCol="0">
                <a:spAutoFit/>
              </a:bodyPr>
              <a:lstStyle/>
              <a:p>
                <a:r>
                  <a:rPr lang="en-US" sz="1400" i="1" dirty="0">
                    <a:solidFill>
                      <a:schemeClr val="bg2">
                        <a:lumMod val="50000"/>
                      </a:schemeClr>
                    </a:solidFill>
                  </a:rPr>
                  <a:t>Port Arthur, Texas during Hurricane Harvey  </a:t>
                </a:r>
              </a:p>
              <a:p>
                <a:r>
                  <a:rPr lang="en-US" sz="1400" i="1" dirty="0">
                    <a:solidFill>
                      <a:schemeClr val="bg2">
                        <a:lumMod val="50000"/>
                      </a:schemeClr>
                    </a:solidFill>
                  </a:rPr>
                  <a:t>(from Hurricane Harvey Wikipedia article) </a:t>
                </a:r>
              </a:p>
            </p:txBody>
          </p:sp>
          <p:sp>
            <p:nvSpPr>
              <p:cNvPr id="7" name="Title 1">
                <a:extLst>
                  <a:ext uri="{FF2B5EF4-FFF2-40B4-BE49-F238E27FC236}">
                    <a16:creationId xmlns:a16="http://schemas.microsoft.com/office/drawing/2014/main" id="{D7621792-739B-8F47-AD60-4E44F156BCC8}"/>
                  </a:ext>
                </a:extLst>
              </p:cNvPr>
              <p:cNvSpPr txBox="1">
                <a:spLocks/>
              </p:cNvSpPr>
              <p:nvPr/>
            </p:nvSpPr>
            <p:spPr>
              <a:xfrm>
                <a:off x="397565" y="5010777"/>
                <a:ext cx="59734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What places are most affected? </a:t>
                </a:r>
              </a:p>
            </p:txBody>
          </p:sp>
        </p:grpSp>
        <p:pic>
          <p:nvPicPr>
            <p:cNvPr id="11" name="Picture 10">
              <a:extLst>
                <a:ext uri="{FF2B5EF4-FFF2-40B4-BE49-F238E27FC236}">
                  <a16:creationId xmlns:a16="http://schemas.microsoft.com/office/drawing/2014/main" id="{7C363405-4803-1E45-B915-CE8B3BE07F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7565" y="1508443"/>
              <a:ext cx="5119940" cy="3413293"/>
            </a:xfrm>
            <a:prstGeom prst="rect">
              <a:avLst/>
            </a:prstGeom>
          </p:spPr>
        </p:pic>
      </p:grpSp>
      <p:grpSp>
        <p:nvGrpSpPr>
          <p:cNvPr id="14" name="Group 13">
            <a:extLst>
              <a:ext uri="{FF2B5EF4-FFF2-40B4-BE49-F238E27FC236}">
                <a16:creationId xmlns:a16="http://schemas.microsoft.com/office/drawing/2014/main" id="{41F2A407-19E0-2A48-A2CE-7A0E0CF681E2}"/>
              </a:ext>
            </a:extLst>
          </p:cNvPr>
          <p:cNvGrpSpPr/>
          <p:nvPr/>
        </p:nvGrpSpPr>
        <p:grpSpPr>
          <a:xfrm>
            <a:off x="6674497" y="1559646"/>
            <a:ext cx="5345224" cy="4951734"/>
            <a:chOff x="6674497" y="1559646"/>
            <a:chExt cx="5345224" cy="4951734"/>
          </a:xfrm>
        </p:grpSpPr>
        <p:grpSp>
          <p:nvGrpSpPr>
            <p:cNvPr id="10" name="Group 9">
              <a:extLst>
                <a:ext uri="{FF2B5EF4-FFF2-40B4-BE49-F238E27FC236}">
                  <a16:creationId xmlns:a16="http://schemas.microsoft.com/office/drawing/2014/main" id="{B0C4D49E-DDCD-0B48-B9EC-504FF0DE2D1F}"/>
                </a:ext>
              </a:extLst>
            </p:cNvPr>
            <p:cNvGrpSpPr/>
            <p:nvPr/>
          </p:nvGrpSpPr>
          <p:grpSpPr>
            <a:xfrm>
              <a:off x="8166651" y="1559646"/>
              <a:ext cx="3853070" cy="1396824"/>
              <a:chOff x="8166651" y="1698792"/>
              <a:chExt cx="3853070" cy="1396824"/>
            </a:xfrm>
          </p:grpSpPr>
          <p:sp>
            <p:nvSpPr>
              <p:cNvPr id="6" name="TextBox 5">
                <a:extLst>
                  <a:ext uri="{FF2B5EF4-FFF2-40B4-BE49-F238E27FC236}">
                    <a16:creationId xmlns:a16="http://schemas.microsoft.com/office/drawing/2014/main" id="{66AE9497-752B-694F-9FEA-F58AE2F73AF7}"/>
                  </a:ext>
                </a:extLst>
              </p:cNvPr>
              <p:cNvSpPr txBox="1"/>
              <p:nvPr/>
            </p:nvSpPr>
            <p:spPr>
              <a:xfrm>
                <a:off x="8186531" y="2572396"/>
                <a:ext cx="3720547" cy="523220"/>
              </a:xfrm>
              <a:prstGeom prst="rect">
                <a:avLst/>
              </a:prstGeom>
              <a:noFill/>
            </p:spPr>
            <p:txBody>
              <a:bodyPr wrap="square" rtlCol="0">
                <a:spAutoFit/>
              </a:bodyPr>
              <a:lstStyle/>
              <a:p>
                <a:pPr algn="r"/>
                <a:r>
                  <a:rPr lang="en-US" sz="1400" i="1" dirty="0">
                    <a:solidFill>
                      <a:schemeClr val="bg2">
                        <a:lumMod val="50000"/>
                      </a:schemeClr>
                    </a:solidFill>
                  </a:rPr>
                  <a:t>Houston, Texas during Hurricane Rita</a:t>
                </a:r>
              </a:p>
              <a:p>
                <a:pPr algn="r"/>
                <a:r>
                  <a:rPr lang="en-US" sz="1400" i="1" dirty="0">
                    <a:solidFill>
                      <a:schemeClr val="bg2">
                        <a:lumMod val="50000"/>
                      </a:schemeClr>
                    </a:solidFill>
                  </a:rPr>
                  <a:t>(from Emergency Evacuation Wikipedia article)</a:t>
                </a:r>
              </a:p>
            </p:txBody>
          </p:sp>
          <p:sp>
            <p:nvSpPr>
              <p:cNvPr id="8" name="Title 1">
                <a:extLst>
                  <a:ext uri="{FF2B5EF4-FFF2-40B4-BE49-F238E27FC236}">
                    <a16:creationId xmlns:a16="http://schemas.microsoft.com/office/drawing/2014/main" id="{41B3C3DE-81D0-AE45-8BDC-8DC2235B964E}"/>
                  </a:ext>
                </a:extLst>
              </p:cNvPr>
              <p:cNvSpPr txBox="1">
                <a:spLocks/>
              </p:cNvSpPr>
              <p:nvPr/>
            </p:nvSpPr>
            <p:spPr>
              <a:xfrm>
                <a:off x="8166651" y="1698792"/>
                <a:ext cx="38530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Where are people going?</a:t>
                </a:r>
              </a:p>
            </p:txBody>
          </p:sp>
        </p:grpSp>
        <p:pic>
          <p:nvPicPr>
            <p:cNvPr id="12" name="Picture 11">
              <a:extLst>
                <a:ext uri="{FF2B5EF4-FFF2-40B4-BE49-F238E27FC236}">
                  <a16:creationId xmlns:a16="http://schemas.microsoft.com/office/drawing/2014/main" id="{65DF3161-0EC0-EA41-A006-323C2B0FA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4497" y="3024355"/>
              <a:ext cx="5232581" cy="3487025"/>
            </a:xfrm>
            <a:prstGeom prst="rect">
              <a:avLst/>
            </a:prstGeom>
          </p:spPr>
        </p:pic>
      </p:grpSp>
    </p:spTree>
    <p:extLst>
      <p:ext uri="{BB962C8B-B14F-4D97-AF65-F5344CB8AC3E}">
        <p14:creationId xmlns:p14="http://schemas.microsoft.com/office/powerpoint/2010/main" val="343163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515600" cy="1325563"/>
          </a:xfrm>
        </p:spPr>
        <p:txBody>
          <a:bodyPr/>
          <a:lstStyle/>
          <a:p>
            <a:r>
              <a:rPr lang="en-US" dirty="0"/>
              <a:t>Disaster Maps Collaboration</a:t>
            </a:r>
          </a:p>
        </p:txBody>
      </p:sp>
      <p:grpSp>
        <p:nvGrpSpPr>
          <p:cNvPr id="45" name="Group 44">
            <a:extLst>
              <a:ext uri="{FF2B5EF4-FFF2-40B4-BE49-F238E27FC236}">
                <a16:creationId xmlns:a16="http://schemas.microsoft.com/office/drawing/2014/main" id="{CD12BC3C-AB77-B449-8348-DAFBA8FD0F93}"/>
              </a:ext>
            </a:extLst>
          </p:cNvPr>
          <p:cNvGrpSpPr/>
          <p:nvPr/>
        </p:nvGrpSpPr>
        <p:grpSpPr>
          <a:xfrm>
            <a:off x="0" y="4573486"/>
            <a:ext cx="12891352" cy="1524179"/>
            <a:chOff x="0" y="4573486"/>
            <a:chExt cx="12891352" cy="1524179"/>
          </a:xfrm>
        </p:grpSpPr>
        <p:grpSp>
          <p:nvGrpSpPr>
            <p:cNvPr id="40" name="Group 39">
              <a:extLst>
                <a:ext uri="{FF2B5EF4-FFF2-40B4-BE49-F238E27FC236}">
                  <a16:creationId xmlns:a16="http://schemas.microsoft.com/office/drawing/2014/main" id="{1CEEBF2B-7CCC-5944-BEFF-0FF3C16333D8}"/>
                </a:ext>
              </a:extLst>
            </p:cNvPr>
            <p:cNvGrpSpPr/>
            <p:nvPr/>
          </p:nvGrpSpPr>
          <p:grpSpPr>
            <a:xfrm>
              <a:off x="0" y="4573486"/>
              <a:ext cx="12891352" cy="1524179"/>
              <a:chOff x="0" y="4573486"/>
              <a:chExt cx="12891352" cy="1524179"/>
            </a:xfrm>
          </p:grpSpPr>
          <p:grpSp>
            <p:nvGrpSpPr>
              <p:cNvPr id="31" name="Group 30">
                <a:extLst>
                  <a:ext uri="{FF2B5EF4-FFF2-40B4-BE49-F238E27FC236}">
                    <a16:creationId xmlns:a16="http://schemas.microsoft.com/office/drawing/2014/main" id="{38913560-40FA-5242-A4CE-7E24DD977D51}"/>
                  </a:ext>
                </a:extLst>
              </p:cNvPr>
              <p:cNvGrpSpPr/>
              <p:nvPr/>
            </p:nvGrpSpPr>
            <p:grpSpPr>
              <a:xfrm>
                <a:off x="0" y="4573486"/>
                <a:ext cx="12891352" cy="1517419"/>
                <a:chOff x="0" y="4573486"/>
                <a:chExt cx="12891352" cy="1517419"/>
              </a:xfrm>
            </p:grpSpPr>
            <p:grpSp>
              <p:nvGrpSpPr>
                <p:cNvPr id="24" name="Group 23">
                  <a:extLst>
                    <a:ext uri="{FF2B5EF4-FFF2-40B4-BE49-F238E27FC236}">
                      <a16:creationId xmlns:a16="http://schemas.microsoft.com/office/drawing/2014/main" id="{C86B2E1A-94AF-A04C-80F4-4FAFDCA63C3D}"/>
                    </a:ext>
                  </a:extLst>
                </p:cNvPr>
                <p:cNvGrpSpPr/>
                <p:nvPr/>
              </p:nvGrpSpPr>
              <p:grpSpPr>
                <a:xfrm>
                  <a:off x="187831" y="4573486"/>
                  <a:ext cx="12703521" cy="1124002"/>
                  <a:chOff x="203329" y="5068848"/>
                  <a:chExt cx="12703521" cy="1124002"/>
                </a:xfrm>
              </p:grpSpPr>
              <p:pic>
                <p:nvPicPr>
                  <p:cNvPr id="17" name="Picture 16">
                    <a:extLst>
                      <a:ext uri="{FF2B5EF4-FFF2-40B4-BE49-F238E27FC236}">
                        <a16:creationId xmlns:a16="http://schemas.microsoft.com/office/drawing/2014/main" id="{6EBB76A4-7DE6-D241-B89E-96193F6688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329" y="5081583"/>
                    <a:ext cx="1088069" cy="1088069"/>
                  </a:xfrm>
                  <a:prstGeom prst="rect">
                    <a:avLst/>
                  </a:prstGeom>
                </p:spPr>
              </p:pic>
              <p:pic>
                <p:nvPicPr>
                  <p:cNvPr id="18" name="Picture 17">
                    <a:extLst>
                      <a:ext uri="{FF2B5EF4-FFF2-40B4-BE49-F238E27FC236}">
                        <a16:creationId xmlns:a16="http://schemas.microsoft.com/office/drawing/2014/main" id="{2F0A984A-0253-F34E-B495-571A6CA424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5054" y="5079675"/>
                    <a:ext cx="1113175" cy="1113175"/>
                  </a:xfrm>
                  <a:prstGeom prst="rect">
                    <a:avLst/>
                  </a:prstGeom>
                </p:spPr>
              </p:pic>
              <p:pic>
                <p:nvPicPr>
                  <p:cNvPr id="19" name="Picture 18">
                    <a:extLst>
                      <a:ext uri="{FF2B5EF4-FFF2-40B4-BE49-F238E27FC236}">
                        <a16:creationId xmlns:a16="http://schemas.microsoft.com/office/drawing/2014/main" id="{2653030A-BDC5-E949-86F2-0DD8375B4F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4385" y="5068848"/>
                    <a:ext cx="1100804" cy="1100804"/>
                  </a:xfrm>
                  <a:prstGeom prst="rect">
                    <a:avLst/>
                  </a:prstGeom>
                </p:spPr>
              </p:pic>
              <p:pic>
                <p:nvPicPr>
                  <p:cNvPr id="22" name="Picture 21">
                    <a:extLst>
                      <a:ext uri="{FF2B5EF4-FFF2-40B4-BE49-F238E27FC236}">
                        <a16:creationId xmlns:a16="http://schemas.microsoft.com/office/drawing/2014/main" id="{C463A714-39D7-CC42-9B3E-19A6840EC0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8251" y="5085780"/>
                    <a:ext cx="1083370" cy="1083370"/>
                  </a:xfrm>
                  <a:prstGeom prst="rect">
                    <a:avLst/>
                  </a:prstGeom>
                </p:spPr>
              </p:pic>
              <p:sp>
                <p:nvSpPr>
                  <p:cNvPr id="23" name="TextBox 22">
                    <a:extLst>
                      <a:ext uri="{FF2B5EF4-FFF2-40B4-BE49-F238E27FC236}">
                        <a16:creationId xmlns:a16="http://schemas.microsoft.com/office/drawing/2014/main" id="{AD87285F-6F6D-FD45-B796-A85963CF22A1}"/>
                      </a:ext>
                    </a:extLst>
                  </p:cNvPr>
                  <p:cNvSpPr txBox="1"/>
                  <p:nvPr/>
                </p:nvSpPr>
                <p:spPr>
                  <a:xfrm>
                    <a:off x="11304882" y="5265307"/>
                    <a:ext cx="1601968" cy="707886"/>
                  </a:xfrm>
                  <a:prstGeom prst="rect">
                    <a:avLst/>
                  </a:prstGeom>
                  <a:noFill/>
                </p:spPr>
                <p:txBody>
                  <a:bodyPr wrap="square" rtlCol="0">
                    <a:spAutoFit/>
                  </a:bodyPr>
                  <a:lstStyle/>
                  <a:p>
                    <a:r>
                      <a:rPr lang="en-US" sz="2000" dirty="0"/>
                      <a:t>+ many others</a:t>
                    </a:r>
                  </a:p>
                </p:txBody>
              </p:sp>
            </p:grpSp>
            <p:sp>
              <p:nvSpPr>
                <p:cNvPr id="25" name="TextBox 24">
                  <a:extLst>
                    <a:ext uri="{FF2B5EF4-FFF2-40B4-BE49-F238E27FC236}">
                      <a16:creationId xmlns:a16="http://schemas.microsoft.com/office/drawing/2014/main" id="{7876166D-EFE8-6A4A-83E0-F3D6272601BB}"/>
                    </a:ext>
                  </a:extLst>
                </p:cNvPr>
                <p:cNvSpPr txBox="1"/>
                <p:nvPr/>
              </p:nvSpPr>
              <p:spPr>
                <a:xfrm>
                  <a:off x="0" y="5680193"/>
                  <a:ext cx="1598849" cy="400110"/>
                </a:xfrm>
                <a:prstGeom prst="rect">
                  <a:avLst/>
                </a:prstGeom>
                <a:noFill/>
              </p:spPr>
              <p:txBody>
                <a:bodyPr wrap="square" rtlCol="0">
                  <a:spAutoFit/>
                </a:bodyPr>
                <a:lstStyle/>
                <a:p>
                  <a:pPr algn="ctr"/>
                  <a:r>
                    <a:rPr lang="en-US" sz="2000" dirty="0"/>
                    <a:t>Paige</a:t>
                  </a:r>
                </a:p>
              </p:txBody>
            </p:sp>
            <p:sp>
              <p:nvSpPr>
                <p:cNvPr id="26" name="TextBox 25">
                  <a:extLst>
                    <a:ext uri="{FF2B5EF4-FFF2-40B4-BE49-F238E27FC236}">
                      <a16:creationId xmlns:a16="http://schemas.microsoft.com/office/drawing/2014/main" id="{E9AC0A97-D321-BA42-BB48-F54A11E6EF16}"/>
                    </a:ext>
                  </a:extLst>
                </p:cNvPr>
                <p:cNvSpPr txBox="1"/>
                <p:nvPr/>
              </p:nvSpPr>
              <p:spPr>
                <a:xfrm>
                  <a:off x="1271454" y="5680193"/>
                  <a:ext cx="1337433" cy="400110"/>
                </a:xfrm>
                <a:prstGeom prst="rect">
                  <a:avLst/>
                </a:prstGeom>
                <a:noFill/>
              </p:spPr>
              <p:txBody>
                <a:bodyPr wrap="square" rtlCol="0">
                  <a:spAutoFit/>
                </a:bodyPr>
                <a:lstStyle/>
                <a:p>
                  <a:pPr algn="ctr"/>
                  <a:r>
                    <a:rPr lang="en-US" sz="2000" dirty="0"/>
                    <a:t>Eugenia</a:t>
                  </a:r>
                </a:p>
              </p:txBody>
            </p:sp>
            <p:sp>
              <p:nvSpPr>
                <p:cNvPr id="27" name="TextBox 26">
                  <a:extLst>
                    <a:ext uri="{FF2B5EF4-FFF2-40B4-BE49-F238E27FC236}">
                      <a16:creationId xmlns:a16="http://schemas.microsoft.com/office/drawing/2014/main" id="{929CB166-CF78-8F40-964E-96A690E7AE36}"/>
                    </a:ext>
                  </a:extLst>
                </p:cNvPr>
                <p:cNvSpPr txBox="1"/>
                <p:nvPr/>
              </p:nvSpPr>
              <p:spPr>
                <a:xfrm>
                  <a:off x="2448089" y="5673788"/>
                  <a:ext cx="1422400" cy="400110"/>
                </a:xfrm>
                <a:prstGeom prst="rect">
                  <a:avLst/>
                </a:prstGeom>
                <a:noFill/>
              </p:spPr>
              <p:txBody>
                <a:bodyPr wrap="square" rtlCol="0">
                  <a:spAutoFit/>
                </a:bodyPr>
                <a:lstStyle/>
                <a:p>
                  <a:pPr algn="ctr"/>
                  <a:r>
                    <a:rPr lang="en-US" sz="2000" dirty="0"/>
                    <a:t>Laura</a:t>
                  </a:r>
                </a:p>
              </p:txBody>
            </p:sp>
            <p:sp>
              <p:nvSpPr>
                <p:cNvPr id="28" name="TextBox 27">
                  <a:extLst>
                    <a:ext uri="{FF2B5EF4-FFF2-40B4-BE49-F238E27FC236}">
                      <a16:creationId xmlns:a16="http://schemas.microsoft.com/office/drawing/2014/main" id="{93887ED5-7446-114D-9C0D-BD37AF91B6F1}"/>
                    </a:ext>
                  </a:extLst>
                </p:cNvPr>
                <p:cNvSpPr txBox="1"/>
                <p:nvPr/>
              </p:nvSpPr>
              <p:spPr>
                <a:xfrm>
                  <a:off x="4954112" y="5680193"/>
                  <a:ext cx="1397000" cy="400110"/>
                </a:xfrm>
                <a:prstGeom prst="rect">
                  <a:avLst/>
                </a:prstGeom>
                <a:noFill/>
              </p:spPr>
              <p:txBody>
                <a:bodyPr wrap="square" rtlCol="0">
                  <a:spAutoFit/>
                </a:bodyPr>
                <a:lstStyle/>
                <a:p>
                  <a:pPr algn="ctr"/>
                  <a:r>
                    <a:rPr lang="en-US" sz="2000" dirty="0"/>
                    <a:t>Andi</a:t>
                  </a:r>
                </a:p>
              </p:txBody>
            </p:sp>
            <p:sp>
              <p:nvSpPr>
                <p:cNvPr id="30" name="TextBox 29">
                  <a:extLst>
                    <a:ext uri="{FF2B5EF4-FFF2-40B4-BE49-F238E27FC236}">
                      <a16:creationId xmlns:a16="http://schemas.microsoft.com/office/drawing/2014/main" id="{B5145185-C14E-CD4E-9F03-B42658418BC7}"/>
                    </a:ext>
                  </a:extLst>
                </p:cNvPr>
                <p:cNvSpPr txBox="1"/>
                <p:nvPr/>
              </p:nvSpPr>
              <p:spPr>
                <a:xfrm>
                  <a:off x="6240897" y="5690795"/>
                  <a:ext cx="1397000" cy="400110"/>
                </a:xfrm>
                <a:prstGeom prst="rect">
                  <a:avLst/>
                </a:prstGeom>
                <a:noFill/>
              </p:spPr>
              <p:txBody>
                <a:bodyPr wrap="square" rtlCol="0">
                  <a:spAutoFit/>
                </a:bodyPr>
                <a:lstStyle/>
                <a:p>
                  <a:pPr algn="ctr"/>
                  <a:r>
                    <a:rPr lang="en-US" sz="2000" dirty="0"/>
                    <a:t>Alex</a:t>
                  </a:r>
                </a:p>
              </p:txBody>
            </p:sp>
          </p:grpSp>
          <p:pic>
            <p:nvPicPr>
              <p:cNvPr id="32" name="Picture 31">
                <a:extLst>
                  <a:ext uri="{FF2B5EF4-FFF2-40B4-BE49-F238E27FC236}">
                    <a16:creationId xmlns:a16="http://schemas.microsoft.com/office/drawing/2014/main" id="{2823E309-D96D-4F49-8651-F77333E207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85732" y="4573486"/>
                <a:ext cx="1106707" cy="1106707"/>
              </a:xfrm>
              <a:prstGeom prst="rect">
                <a:avLst/>
              </a:prstGeom>
            </p:spPr>
          </p:pic>
          <p:sp>
            <p:nvSpPr>
              <p:cNvPr id="33" name="TextBox 32">
                <a:extLst>
                  <a:ext uri="{FF2B5EF4-FFF2-40B4-BE49-F238E27FC236}">
                    <a16:creationId xmlns:a16="http://schemas.microsoft.com/office/drawing/2014/main" id="{B18BACB5-66E7-0243-BA7F-3C7BD1BECBB4}"/>
                  </a:ext>
                </a:extLst>
              </p:cNvPr>
              <p:cNvSpPr txBox="1"/>
              <p:nvPr/>
            </p:nvSpPr>
            <p:spPr>
              <a:xfrm>
                <a:off x="3692510" y="5669591"/>
                <a:ext cx="1337433" cy="400110"/>
              </a:xfrm>
              <a:prstGeom prst="rect">
                <a:avLst/>
              </a:prstGeom>
              <a:noFill/>
            </p:spPr>
            <p:txBody>
              <a:bodyPr wrap="square" rtlCol="0">
                <a:spAutoFit/>
              </a:bodyPr>
              <a:lstStyle/>
              <a:p>
                <a:pPr algn="ctr"/>
                <a:r>
                  <a:rPr lang="en-US" sz="2000" dirty="0"/>
                  <a:t>Alex</a:t>
                </a:r>
              </a:p>
            </p:txBody>
          </p:sp>
          <p:pic>
            <p:nvPicPr>
              <p:cNvPr id="34" name="Picture 33">
                <a:extLst>
                  <a:ext uri="{FF2B5EF4-FFF2-40B4-BE49-F238E27FC236}">
                    <a16:creationId xmlns:a16="http://schemas.microsoft.com/office/drawing/2014/main" id="{1A595724-30C0-CA43-8749-D60BC78FE3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66322" y="4573486"/>
                <a:ext cx="1106707" cy="1106707"/>
              </a:xfrm>
              <a:prstGeom prst="rect">
                <a:avLst/>
              </a:prstGeom>
            </p:spPr>
          </p:pic>
          <p:sp>
            <p:nvSpPr>
              <p:cNvPr id="35" name="TextBox 34">
                <a:extLst>
                  <a:ext uri="{FF2B5EF4-FFF2-40B4-BE49-F238E27FC236}">
                    <a16:creationId xmlns:a16="http://schemas.microsoft.com/office/drawing/2014/main" id="{42220E71-ED1B-0C47-9928-F7959FC2067F}"/>
                  </a:ext>
                </a:extLst>
              </p:cNvPr>
              <p:cNvSpPr txBox="1"/>
              <p:nvPr/>
            </p:nvSpPr>
            <p:spPr>
              <a:xfrm>
                <a:off x="7521175" y="5697488"/>
                <a:ext cx="1397000" cy="400110"/>
              </a:xfrm>
              <a:prstGeom prst="rect">
                <a:avLst/>
              </a:prstGeom>
              <a:noFill/>
            </p:spPr>
            <p:txBody>
              <a:bodyPr wrap="square" rtlCol="0">
                <a:spAutoFit/>
              </a:bodyPr>
              <a:lstStyle/>
              <a:p>
                <a:pPr algn="ctr"/>
                <a:r>
                  <a:rPr lang="en-US" sz="2000" dirty="0"/>
                  <a:t>Sourav</a:t>
                </a:r>
              </a:p>
            </p:txBody>
          </p:sp>
          <p:sp>
            <p:nvSpPr>
              <p:cNvPr id="37" name="TextBox 36">
                <a:extLst>
                  <a:ext uri="{FF2B5EF4-FFF2-40B4-BE49-F238E27FC236}">
                    <a16:creationId xmlns:a16="http://schemas.microsoft.com/office/drawing/2014/main" id="{E0082931-401B-AE42-8DFF-71E3D97BE1B5}"/>
                  </a:ext>
                </a:extLst>
              </p:cNvPr>
              <p:cNvSpPr txBox="1"/>
              <p:nvPr/>
            </p:nvSpPr>
            <p:spPr>
              <a:xfrm>
                <a:off x="8773029" y="5697488"/>
                <a:ext cx="1397000" cy="400110"/>
              </a:xfrm>
              <a:prstGeom prst="rect">
                <a:avLst/>
              </a:prstGeom>
              <a:noFill/>
            </p:spPr>
            <p:txBody>
              <a:bodyPr wrap="square" rtlCol="0">
                <a:spAutoFit/>
              </a:bodyPr>
              <a:lstStyle/>
              <a:p>
                <a:pPr algn="ctr"/>
                <a:r>
                  <a:rPr lang="en-US" sz="2000" dirty="0"/>
                  <a:t>Mercedes</a:t>
                </a:r>
              </a:p>
            </p:txBody>
          </p:sp>
          <p:sp>
            <p:nvSpPr>
              <p:cNvPr id="39" name="TextBox 38">
                <a:extLst>
                  <a:ext uri="{FF2B5EF4-FFF2-40B4-BE49-F238E27FC236}">
                    <a16:creationId xmlns:a16="http://schemas.microsoft.com/office/drawing/2014/main" id="{E36BA1EE-4953-E84D-ABEB-B99892AB63A6}"/>
                  </a:ext>
                </a:extLst>
              </p:cNvPr>
              <p:cNvSpPr txBox="1"/>
              <p:nvPr/>
            </p:nvSpPr>
            <p:spPr>
              <a:xfrm>
                <a:off x="10003653" y="5697555"/>
                <a:ext cx="1397000" cy="400110"/>
              </a:xfrm>
              <a:prstGeom prst="rect">
                <a:avLst/>
              </a:prstGeom>
              <a:noFill/>
            </p:spPr>
            <p:txBody>
              <a:bodyPr wrap="square" rtlCol="0">
                <a:spAutoFit/>
              </a:bodyPr>
              <a:lstStyle/>
              <a:p>
                <a:pPr algn="ctr"/>
                <a:r>
                  <a:rPr lang="en-US" sz="2000" dirty="0"/>
                  <a:t>Michal</a:t>
                </a:r>
              </a:p>
            </p:txBody>
          </p:sp>
        </p:grpSp>
        <p:pic>
          <p:nvPicPr>
            <p:cNvPr id="29" name="Picture 28">
              <a:extLst>
                <a:ext uri="{FF2B5EF4-FFF2-40B4-BE49-F238E27FC236}">
                  <a16:creationId xmlns:a16="http://schemas.microsoft.com/office/drawing/2014/main" id="{652806BE-7829-AC41-B7D1-2D29C2B424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25203" y="4573487"/>
              <a:ext cx="1124002" cy="1124002"/>
            </a:xfrm>
            <a:prstGeom prst="rect">
              <a:avLst/>
            </a:prstGeom>
          </p:spPr>
        </p:pic>
        <p:pic>
          <p:nvPicPr>
            <p:cNvPr id="42" name="Picture 41">
              <a:extLst>
                <a:ext uri="{FF2B5EF4-FFF2-40B4-BE49-F238E27FC236}">
                  <a16:creationId xmlns:a16="http://schemas.microsoft.com/office/drawing/2014/main" id="{1ADC997F-43F5-A642-928E-9852EEB6DC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898527" y="4575077"/>
              <a:ext cx="1105126" cy="1105126"/>
            </a:xfrm>
            <a:prstGeom prst="rect">
              <a:avLst/>
            </a:prstGeom>
          </p:spPr>
        </p:pic>
        <p:pic>
          <p:nvPicPr>
            <p:cNvPr id="44" name="Picture 43">
              <a:extLst>
                <a:ext uri="{FF2B5EF4-FFF2-40B4-BE49-F238E27FC236}">
                  <a16:creationId xmlns:a16="http://schemas.microsoft.com/office/drawing/2014/main" id="{0A34EBD6-AF27-D743-B1E5-52B7C424FEB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40152" y="4573486"/>
              <a:ext cx="1105126" cy="1105126"/>
            </a:xfrm>
            <a:prstGeom prst="rect">
              <a:avLst/>
            </a:prstGeom>
          </p:spPr>
        </p:pic>
      </p:grpSp>
      <p:grpSp>
        <p:nvGrpSpPr>
          <p:cNvPr id="41" name="Group 40">
            <a:extLst>
              <a:ext uri="{FF2B5EF4-FFF2-40B4-BE49-F238E27FC236}">
                <a16:creationId xmlns:a16="http://schemas.microsoft.com/office/drawing/2014/main" id="{3D610FD8-0439-6E47-9782-85B6AC03C7E7}"/>
              </a:ext>
            </a:extLst>
          </p:cNvPr>
          <p:cNvGrpSpPr/>
          <p:nvPr/>
        </p:nvGrpSpPr>
        <p:grpSpPr>
          <a:xfrm>
            <a:off x="227776" y="1069489"/>
            <a:ext cx="11733219" cy="3212938"/>
            <a:chOff x="138325" y="1069489"/>
            <a:chExt cx="11733219" cy="3212938"/>
          </a:xfrm>
        </p:grpSpPr>
        <p:grpSp>
          <p:nvGrpSpPr>
            <p:cNvPr id="43" name="Group 42">
              <a:extLst>
                <a:ext uri="{FF2B5EF4-FFF2-40B4-BE49-F238E27FC236}">
                  <a16:creationId xmlns:a16="http://schemas.microsoft.com/office/drawing/2014/main" id="{304309B9-E301-F54D-BAF0-CC4C6F3D7459}"/>
                </a:ext>
              </a:extLst>
            </p:cNvPr>
            <p:cNvGrpSpPr/>
            <p:nvPr/>
          </p:nvGrpSpPr>
          <p:grpSpPr>
            <a:xfrm>
              <a:off x="138325" y="1069489"/>
              <a:ext cx="11733219" cy="3212938"/>
              <a:chOff x="316156" y="977310"/>
              <a:chExt cx="11733219" cy="3212938"/>
            </a:xfrm>
          </p:grpSpPr>
          <p:pic>
            <p:nvPicPr>
              <p:cNvPr id="47" name="Picture 46">
                <a:extLst>
                  <a:ext uri="{FF2B5EF4-FFF2-40B4-BE49-F238E27FC236}">
                    <a16:creationId xmlns:a16="http://schemas.microsoft.com/office/drawing/2014/main" id="{457DB963-C2FA-D943-A0DD-2801D45CAE1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6156" y="1360205"/>
                <a:ext cx="1662757" cy="1107671"/>
              </a:xfrm>
              <a:prstGeom prst="rect">
                <a:avLst/>
              </a:prstGeom>
            </p:spPr>
          </p:pic>
          <p:pic>
            <p:nvPicPr>
              <p:cNvPr id="48" name="Picture 47">
                <a:extLst>
                  <a:ext uri="{FF2B5EF4-FFF2-40B4-BE49-F238E27FC236}">
                    <a16:creationId xmlns:a16="http://schemas.microsoft.com/office/drawing/2014/main" id="{21510583-788B-7B40-8C82-A443226905A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05727" y="1256279"/>
                <a:ext cx="1292424" cy="1325563"/>
              </a:xfrm>
              <a:prstGeom prst="rect">
                <a:avLst/>
              </a:prstGeom>
            </p:spPr>
          </p:pic>
          <p:pic>
            <p:nvPicPr>
              <p:cNvPr id="49" name="Picture 48">
                <a:extLst>
                  <a:ext uri="{FF2B5EF4-FFF2-40B4-BE49-F238E27FC236}">
                    <a16:creationId xmlns:a16="http://schemas.microsoft.com/office/drawing/2014/main" id="{BAC336D8-0F78-5B4A-BA45-036EDAF90E8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588981" y="1256279"/>
                <a:ext cx="1325563" cy="1325563"/>
              </a:xfrm>
              <a:prstGeom prst="rect">
                <a:avLst/>
              </a:prstGeom>
            </p:spPr>
          </p:pic>
          <p:pic>
            <p:nvPicPr>
              <p:cNvPr id="50" name="Picture 49">
                <a:extLst>
                  <a:ext uri="{FF2B5EF4-FFF2-40B4-BE49-F238E27FC236}">
                    <a16:creationId xmlns:a16="http://schemas.microsoft.com/office/drawing/2014/main" id="{C65B25E9-12E9-6C45-BD8B-BD836D44B5C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914544" y="1256279"/>
                <a:ext cx="2187658" cy="1455924"/>
              </a:xfrm>
              <a:prstGeom prst="rect">
                <a:avLst/>
              </a:prstGeom>
            </p:spPr>
          </p:pic>
          <p:pic>
            <p:nvPicPr>
              <p:cNvPr id="51" name="Picture 50">
                <a:extLst>
                  <a:ext uri="{FF2B5EF4-FFF2-40B4-BE49-F238E27FC236}">
                    <a16:creationId xmlns:a16="http://schemas.microsoft.com/office/drawing/2014/main" id="{1C15662C-3861-1B4F-A160-1FB78FA339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022069" y="977310"/>
                <a:ext cx="1455924" cy="1455924"/>
              </a:xfrm>
              <a:prstGeom prst="rect">
                <a:avLst/>
              </a:prstGeom>
            </p:spPr>
          </p:pic>
          <p:pic>
            <p:nvPicPr>
              <p:cNvPr id="52" name="Picture 51">
                <a:extLst>
                  <a:ext uri="{FF2B5EF4-FFF2-40B4-BE49-F238E27FC236}">
                    <a16:creationId xmlns:a16="http://schemas.microsoft.com/office/drawing/2014/main" id="{1D0C5A6A-E5CA-5148-883D-39EC0D03FA5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639029" y="1325563"/>
                <a:ext cx="1040940" cy="1176956"/>
              </a:xfrm>
              <a:prstGeom prst="rect">
                <a:avLst/>
              </a:prstGeom>
            </p:spPr>
          </p:pic>
          <p:pic>
            <p:nvPicPr>
              <p:cNvPr id="53" name="Picture 52">
                <a:extLst>
                  <a:ext uri="{FF2B5EF4-FFF2-40B4-BE49-F238E27FC236}">
                    <a16:creationId xmlns:a16="http://schemas.microsoft.com/office/drawing/2014/main" id="{CA1D8E75-1D84-7743-89D2-2C2731CC7CCA}"/>
                  </a:ext>
                </a:extLst>
              </p:cNvPr>
              <p:cNvPicPr>
                <a:picLocks noChangeAspect="1"/>
              </p:cNvPicPr>
              <p:nvPr/>
            </p:nvPicPr>
            <p:blipFill>
              <a:blip r:embed="rId17"/>
              <a:stretch>
                <a:fillRect/>
              </a:stretch>
            </p:blipFill>
            <p:spPr>
              <a:xfrm>
                <a:off x="343959" y="2712203"/>
                <a:ext cx="1447800" cy="1397000"/>
              </a:xfrm>
              <a:prstGeom prst="rect">
                <a:avLst/>
              </a:prstGeom>
            </p:spPr>
          </p:pic>
          <p:pic>
            <p:nvPicPr>
              <p:cNvPr id="54" name="Picture 53">
                <a:extLst>
                  <a:ext uri="{FF2B5EF4-FFF2-40B4-BE49-F238E27FC236}">
                    <a16:creationId xmlns:a16="http://schemas.microsoft.com/office/drawing/2014/main" id="{2185FF77-BDAE-C742-AA84-4071AEED2CF4}"/>
                  </a:ext>
                </a:extLst>
              </p:cNvPr>
              <p:cNvPicPr>
                <a:picLocks noChangeAspect="1"/>
              </p:cNvPicPr>
              <p:nvPr/>
            </p:nvPicPr>
            <p:blipFill>
              <a:blip r:embed="rId18"/>
              <a:stretch>
                <a:fillRect/>
              </a:stretch>
            </p:blipFill>
            <p:spPr>
              <a:xfrm>
                <a:off x="1985752" y="2717800"/>
                <a:ext cx="1422400" cy="1422400"/>
              </a:xfrm>
              <a:prstGeom prst="rect">
                <a:avLst/>
              </a:prstGeom>
            </p:spPr>
          </p:pic>
          <p:pic>
            <p:nvPicPr>
              <p:cNvPr id="55" name="Picture 54">
                <a:extLst>
                  <a:ext uri="{FF2B5EF4-FFF2-40B4-BE49-F238E27FC236}">
                    <a16:creationId xmlns:a16="http://schemas.microsoft.com/office/drawing/2014/main" id="{89EF0400-9F2F-6C46-BBAB-C2426541546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840548" y="2712203"/>
                <a:ext cx="1320800" cy="1320800"/>
              </a:xfrm>
              <a:prstGeom prst="rect">
                <a:avLst/>
              </a:prstGeom>
            </p:spPr>
          </p:pic>
          <p:pic>
            <p:nvPicPr>
              <p:cNvPr id="56" name="Picture 55">
                <a:extLst>
                  <a:ext uri="{FF2B5EF4-FFF2-40B4-BE49-F238E27FC236}">
                    <a16:creationId xmlns:a16="http://schemas.microsoft.com/office/drawing/2014/main" id="{B230DF7D-302F-D041-9112-9F62EB82E75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418250" y="2895682"/>
                <a:ext cx="2175636" cy="1087818"/>
              </a:xfrm>
              <a:prstGeom prst="rect">
                <a:avLst/>
              </a:prstGeom>
            </p:spPr>
          </p:pic>
          <p:pic>
            <p:nvPicPr>
              <p:cNvPr id="57" name="Picture 56">
                <a:extLst>
                  <a:ext uri="{FF2B5EF4-FFF2-40B4-BE49-F238E27FC236}">
                    <a16:creationId xmlns:a16="http://schemas.microsoft.com/office/drawing/2014/main" id="{4AFC6E5E-5CEF-9644-9EB6-653E381DD2F4}"/>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668543" y="2734324"/>
                <a:ext cx="1455924" cy="1455924"/>
              </a:xfrm>
              <a:prstGeom prst="rect">
                <a:avLst/>
              </a:prstGeom>
            </p:spPr>
          </p:pic>
          <p:sp>
            <p:nvSpPr>
              <p:cNvPr id="58" name="TextBox 57">
                <a:extLst>
                  <a:ext uri="{FF2B5EF4-FFF2-40B4-BE49-F238E27FC236}">
                    <a16:creationId xmlns:a16="http://schemas.microsoft.com/office/drawing/2014/main" id="{0BA9E9BA-2232-6F4A-B32D-39250DC7DE3E}"/>
                  </a:ext>
                </a:extLst>
              </p:cNvPr>
              <p:cNvSpPr txBox="1"/>
              <p:nvPr/>
            </p:nvSpPr>
            <p:spPr>
              <a:xfrm>
                <a:off x="9228683" y="3110993"/>
                <a:ext cx="2820692" cy="523220"/>
              </a:xfrm>
              <a:prstGeom prst="rect">
                <a:avLst/>
              </a:prstGeom>
              <a:noFill/>
            </p:spPr>
            <p:txBody>
              <a:bodyPr wrap="square" rtlCol="0">
                <a:spAutoFit/>
              </a:bodyPr>
              <a:lstStyle/>
              <a:p>
                <a:r>
                  <a:rPr lang="en-US" sz="2800" dirty="0"/>
                  <a:t>+ several others…</a:t>
                </a:r>
              </a:p>
            </p:txBody>
          </p:sp>
        </p:grpSp>
        <p:pic>
          <p:nvPicPr>
            <p:cNvPr id="46" name="Picture 45">
              <a:extLst>
                <a:ext uri="{FF2B5EF4-FFF2-40B4-BE49-F238E27FC236}">
                  <a16:creationId xmlns:a16="http://schemas.microsoft.com/office/drawing/2014/main" id="{AF6EC74B-FE6C-1D41-9004-196BB5018193}"/>
                </a:ext>
              </a:extLst>
            </p:cNvPr>
            <p:cNvPicPr>
              <a:picLocks noChangeAspect="1"/>
            </p:cNvPicPr>
            <p:nvPr/>
          </p:nvPicPr>
          <p:blipFill>
            <a:blip r:embed="rId22"/>
            <a:stretch>
              <a:fillRect/>
            </a:stretch>
          </p:blipFill>
          <p:spPr>
            <a:xfrm>
              <a:off x="2012134" y="1434719"/>
              <a:ext cx="1524000" cy="1143000"/>
            </a:xfrm>
            <a:prstGeom prst="rect">
              <a:avLst/>
            </a:prstGeom>
          </p:spPr>
        </p:pic>
      </p:grpSp>
    </p:spTree>
    <p:extLst>
      <p:ext uri="{BB962C8B-B14F-4D97-AF65-F5344CB8AC3E}">
        <p14:creationId xmlns:p14="http://schemas.microsoft.com/office/powerpoint/2010/main" val="18388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515600" cy="1325563"/>
          </a:xfrm>
        </p:spPr>
        <p:txBody>
          <a:bodyPr/>
          <a:lstStyle/>
          <a:p>
            <a:r>
              <a:rPr lang="en-US" dirty="0"/>
              <a:t>Survey of Maps</a:t>
            </a:r>
          </a:p>
        </p:txBody>
      </p:sp>
      <p:sp>
        <p:nvSpPr>
          <p:cNvPr id="3" name="Content Placeholder 2">
            <a:extLst>
              <a:ext uri="{FF2B5EF4-FFF2-40B4-BE49-F238E27FC236}">
                <a16:creationId xmlns:a16="http://schemas.microsoft.com/office/drawing/2014/main" id="{FAE63F23-9894-824C-B58D-EFC9EFC86F49}"/>
              </a:ext>
            </a:extLst>
          </p:cNvPr>
          <p:cNvSpPr>
            <a:spLocks noGrp="1"/>
          </p:cNvSpPr>
          <p:nvPr>
            <p:ph idx="1"/>
          </p:nvPr>
        </p:nvSpPr>
        <p:spPr>
          <a:xfrm>
            <a:off x="466240" y="1295020"/>
            <a:ext cx="11848454" cy="977814"/>
          </a:xfrm>
        </p:spPr>
        <p:txBody>
          <a:bodyPr>
            <a:normAutofit/>
          </a:bodyPr>
          <a:lstStyle/>
          <a:p>
            <a:pPr marL="0" indent="0">
              <a:buNone/>
            </a:pPr>
            <a:r>
              <a:rPr lang="en-US" sz="3200" b="1" dirty="0"/>
              <a:t>FB Population: </a:t>
            </a:r>
            <a:r>
              <a:rPr lang="en-US" sz="3200" dirty="0"/>
              <a:t>Locations with significant population changes</a:t>
            </a: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a:p>
            <a:pPr marL="0" indent="0">
              <a:buNone/>
            </a:pPr>
            <a:endParaRPr lang="en-US" dirty="0"/>
          </a:p>
        </p:txBody>
      </p:sp>
      <p:sp>
        <p:nvSpPr>
          <p:cNvPr id="8" name="TextBox 7">
            <a:extLst>
              <a:ext uri="{FF2B5EF4-FFF2-40B4-BE49-F238E27FC236}">
                <a16:creationId xmlns:a16="http://schemas.microsoft.com/office/drawing/2014/main" id="{8AFC08A7-8574-4546-8148-CC8F5C4452F9}"/>
              </a:ext>
            </a:extLst>
          </p:cNvPr>
          <p:cNvSpPr txBox="1"/>
          <p:nvPr/>
        </p:nvSpPr>
        <p:spPr>
          <a:xfrm>
            <a:off x="457200" y="1823458"/>
            <a:ext cx="11839414" cy="584775"/>
          </a:xfrm>
          <a:prstGeom prst="rect">
            <a:avLst/>
          </a:prstGeom>
          <a:noFill/>
        </p:spPr>
        <p:txBody>
          <a:bodyPr wrap="square" rtlCol="0">
            <a:spAutoFit/>
          </a:bodyPr>
          <a:lstStyle/>
          <a:p>
            <a:r>
              <a:rPr lang="en-US" sz="3200" b="1" dirty="0"/>
              <a:t>Movement: </a:t>
            </a:r>
            <a:r>
              <a:rPr lang="en-US" sz="3200" dirty="0"/>
              <a:t>Pairs of places with significant movement changes</a:t>
            </a:r>
          </a:p>
        </p:txBody>
      </p:sp>
      <p:sp>
        <p:nvSpPr>
          <p:cNvPr id="9" name="TextBox 8">
            <a:extLst>
              <a:ext uri="{FF2B5EF4-FFF2-40B4-BE49-F238E27FC236}">
                <a16:creationId xmlns:a16="http://schemas.microsoft.com/office/drawing/2014/main" id="{6A8DD6D5-36D1-564C-B76A-0C7BDEEC798E}"/>
              </a:ext>
            </a:extLst>
          </p:cNvPr>
          <p:cNvSpPr txBox="1"/>
          <p:nvPr/>
        </p:nvSpPr>
        <p:spPr>
          <a:xfrm>
            <a:off x="457200" y="2368620"/>
            <a:ext cx="11857494" cy="861774"/>
          </a:xfrm>
          <a:prstGeom prst="rect">
            <a:avLst/>
          </a:prstGeom>
          <a:noFill/>
        </p:spPr>
        <p:txBody>
          <a:bodyPr wrap="square" rtlCol="0">
            <a:spAutoFit/>
          </a:bodyPr>
          <a:lstStyle/>
          <a:p>
            <a:r>
              <a:rPr lang="en-US" sz="3200" b="1" dirty="0"/>
              <a:t>Connectivity: </a:t>
            </a:r>
            <a:r>
              <a:rPr lang="en-US" sz="3200" dirty="0"/>
              <a:t>Outages in mobile phone service</a:t>
            </a:r>
            <a:endParaRPr lang="en-US" sz="3200" b="1" dirty="0"/>
          </a:p>
          <a:p>
            <a:endParaRPr lang="en-US" dirty="0"/>
          </a:p>
        </p:txBody>
      </p:sp>
      <p:sp>
        <p:nvSpPr>
          <p:cNvPr id="10" name="TextBox 9">
            <a:extLst>
              <a:ext uri="{FF2B5EF4-FFF2-40B4-BE49-F238E27FC236}">
                <a16:creationId xmlns:a16="http://schemas.microsoft.com/office/drawing/2014/main" id="{DB90EBAA-EF1D-CF47-BBA7-501C19AD250D}"/>
              </a:ext>
            </a:extLst>
          </p:cNvPr>
          <p:cNvSpPr txBox="1"/>
          <p:nvPr/>
        </p:nvSpPr>
        <p:spPr>
          <a:xfrm>
            <a:off x="457200" y="2936066"/>
            <a:ext cx="11724468" cy="1138773"/>
          </a:xfrm>
          <a:prstGeom prst="rect">
            <a:avLst/>
          </a:prstGeom>
          <a:noFill/>
        </p:spPr>
        <p:txBody>
          <a:bodyPr wrap="square" rtlCol="0">
            <a:spAutoFit/>
          </a:bodyPr>
          <a:lstStyle/>
          <a:p>
            <a:r>
              <a:rPr lang="en-US" sz="3200" b="1" dirty="0"/>
              <a:t>Power Availability: </a:t>
            </a:r>
            <a:r>
              <a:rPr lang="en-US" sz="3200" dirty="0"/>
              <a:t>Outages in electrical power availability</a:t>
            </a:r>
            <a:endParaRPr lang="en-US" sz="3200" b="1" dirty="0"/>
          </a:p>
          <a:p>
            <a:endParaRPr lang="en-US" dirty="0"/>
          </a:p>
          <a:p>
            <a:endParaRPr lang="en-US" dirty="0"/>
          </a:p>
        </p:txBody>
      </p:sp>
      <p:grpSp>
        <p:nvGrpSpPr>
          <p:cNvPr id="5" name="Group 4">
            <a:extLst>
              <a:ext uri="{FF2B5EF4-FFF2-40B4-BE49-F238E27FC236}">
                <a16:creationId xmlns:a16="http://schemas.microsoft.com/office/drawing/2014/main" id="{44AB341E-EA74-3846-B499-8DF39270A958}"/>
              </a:ext>
            </a:extLst>
          </p:cNvPr>
          <p:cNvGrpSpPr/>
          <p:nvPr/>
        </p:nvGrpSpPr>
        <p:grpSpPr>
          <a:xfrm>
            <a:off x="457200" y="3501822"/>
            <a:ext cx="11724468" cy="2227336"/>
            <a:chOff x="457200" y="3501822"/>
            <a:chExt cx="11724468" cy="2227336"/>
          </a:xfrm>
        </p:grpSpPr>
        <p:sp>
          <p:nvSpPr>
            <p:cNvPr id="11" name="TextBox 10">
              <a:extLst>
                <a:ext uri="{FF2B5EF4-FFF2-40B4-BE49-F238E27FC236}">
                  <a16:creationId xmlns:a16="http://schemas.microsoft.com/office/drawing/2014/main" id="{ED65852C-53F7-6045-855A-933780DD1E41}"/>
                </a:ext>
              </a:extLst>
            </p:cNvPr>
            <p:cNvSpPr txBox="1"/>
            <p:nvPr/>
          </p:nvSpPr>
          <p:spPr>
            <a:xfrm>
              <a:off x="457200" y="3501822"/>
              <a:ext cx="11724468" cy="584775"/>
            </a:xfrm>
            <a:prstGeom prst="rect">
              <a:avLst/>
            </a:prstGeom>
            <a:noFill/>
          </p:spPr>
          <p:txBody>
            <a:bodyPr wrap="square" rtlCol="0">
              <a:spAutoFit/>
            </a:bodyPr>
            <a:lstStyle/>
            <a:p>
              <a:r>
                <a:rPr lang="en-US" sz="3200" b="1" dirty="0"/>
                <a:t>Long-Term Displacement:</a:t>
              </a:r>
              <a:endParaRPr lang="en-US" dirty="0"/>
            </a:p>
          </p:txBody>
        </p:sp>
        <p:sp>
          <p:nvSpPr>
            <p:cNvPr id="4" name="TextBox 3">
              <a:extLst>
                <a:ext uri="{FF2B5EF4-FFF2-40B4-BE49-F238E27FC236}">
                  <a16:creationId xmlns:a16="http://schemas.microsoft.com/office/drawing/2014/main" id="{BC5B9D2A-0F46-BB4F-8675-01EEEBB559C6}"/>
                </a:ext>
              </a:extLst>
            </p:cNvPr>
            <p:cNvSpPr txBox="1"/>
            <p:nvPr/>
          </p:nvSpPr>
          <p:spPr>
            <a:xfrm>
              <a:off x="914453" y="4067165"/>
              <a:ext cx="10809962" cy="1661993"/>
            </a:xfrm>
            <a:prstGeom prst="rect">
              <a:avLst/>
            </a:prstGeom>
            <a:noFill/>
          </p:spPr>
          <p:txBody>
            <a:bodyPr wrap="square" rtlCol="0">
              <a:spAutoFit/>
            </a:bodyPr>
            <a:lstStyle/>
            <a:p>
              <a:pPr marL="742950" indent="-742950">
                <a:buFont typeface="+mj-lt"/>
                <a:buAutoNum type="arabicPeriod"/>
              </a:pPr>
              <a:r>
                <a:rPr lang="en-US" sz="2800" dirty="0"/>
                <a:t>From which places are people displaced?</a:t>
              </a:r>
            </a:p>
            <a:p>
              <a:pPr marL="742950" indent="-742950">
                <a:buFont typeface="+mj-lt"/>
                <a:buAutoNum type="arabicPeriod"/>
              </a:pPr>
              <a:r>
                <a:rPr lang="en-US" sz="2800" dirty="0"/>
                <a:t>Where do they go?</a:t>
              </a:r>
            </a:p>
            <a:p>
              <a:pPr marL="742950" indent="-742950">
                <a:buFont typeface="+mj-lt"/>
                <a:buAutoNum type="arabicPeriod"/>
              </a:pPr>
              <a:r>
                <a:rPr lang="en-US" sz="2800" dirty="0"/>
                <a:t>How long is it until they can come home?</a:t>
              </a:r>
            </a:p>
            <a:p>
              <a:endParaRPr lang="en-US" dirty="0"/>
            </a:p>
          </p:txBody>
        </p:sp>
      </p:grpSp>
      <p:sp>
        <p:nvSpPr>
          <p:cNvPr id="12" name="TextBox 11">
            <a:extLst>
              <a:ext uri="{FF2B5EF4-FFF2-40B4-BE49-F238E27FC236}">
                <a16:creationId xmlns:a16="http://schemas.microsoft.com/office/drawing/2014/main" id="{8DAF3052-DB18-504C-9A55-792622407088}"/>
              </a:ext>
            </a:extLst>
          </p:cNvPr>
          <p:cNvSpPr txBox="1"/>
          <p:nvPr/>
        </p:nvSpPr>
        <p:spPr>
          <a:xfrm>
            <a:off x="457199" y="5562980"/>
            <a:ext cx="11267215" cy="1077218"/>
          </a:xfrm>
          <a:prstGeom prst="rect">
            <a:avLst/>
          </a:prstGeom>
          <a:noFill/>
        </p:spPr>
        <p:txBody>
          <a:bodyPr wrap="square" rtlCol="0">
            <a:spAutoFit/>
          </a:bodyPr>
          <a:lstStyle/>
          <a:p>
            <a:r>
              <a:rPr lang="en-US" sz="3200" dirty="0"/>
              <a:t>All Disaster Maps must be </a:t>
            </a:r>
            <a:r>
              <a:rPr lang="en-US" sz="3200" b="1" dirty="0"/>
              <a:t>easily causally interpretable, privacy protecting, and accurate.</a:t>
            </a:r>
            <a:endParaRPr lang="en-US" sz="3200" dirty="0"/>
          </a:p>
        </p:txBody>
      </p:sp>
    </p:spTree>
    <p:extLst>
      <p:ext uri="{BB962C8B-B14F-4D97-AF65-F5344CB8AC3E}">
        <p14:creationId xmlns:p14="http://schemas.microsoft.com/office/powerpoint/2010/main" val="41830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515600" cy="1325563"/>
          </a:xfrm>
        </p:spPr>
        <p:txBody>
          <a:bodyPr>
            <a:normAutofit/>
          </a:bodyPr>
          <a:lstStyle/>
          <a:p>
            <a:r>
              <a:rPr lang="en-US" dirty="0"/>
              <a:t>Real-World Applications</a:t>
            </a:r>
            <a:endParaRPr lang="en-US" sz="2700" dirty="0"/>
          </a:p>
        </p:txBody>
      </p:sp>
      <p:pic>
        <p:nvPicPr>
          <p:cNvPr id="14" name="Picture 13">
            <a:extLst>
              <a:ext uri="{FF2B5EF4-FFF2-40B4-BE49-F238E27FC236}">
                <a16:creationId xmlns:a16="http://schemas.microsoft.com/office/drawing/2014/main" id="{98EC9FD4-6C72-1743-9376-E3645B9598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690" y="1092196"/>
            <a:ext cx="4531603" cy="2549027"/>
          </a:xfrm>
          <a:prstGeom prst="rect">
            <a:avLst/>
          </a:prstGeom>
        </p:spPr>
      </p:pic>
      <p:sp>
        <p:nvSpPr>
          <p:cNvPr id="15" name="TextBox 14">
            <a:extLst>
              <a:ext uri="{FF2B5EF4-FFF2-40B4-BE49-F238E27FC236}">
                <a16:creationId xmlns:a16="http://schemas.microsoft.com/office/drawing/2014/main" id="{8731BB06-8677-3E40-B36E-FACFE8A6D35A}"/>
              </a:ext>
            </a:extLst>
          </p:cNvPr>
          <p:cNvSpPr txBox="1"/>
          <p:nvPr/>
        </p:nvSpPr>
        <p:spPr>
          <a:xfrm>
            <a:off x="5430920" y="1298635"/>
            <a:ext cx="6761080" cy="1754326"/>
          </a:xfrm>
          <a:prstGeom prst="rect">
            <a:avLst/>
          </a:prstGeom>
          <a:noFill/>
        </p:spPr>
        <p:txBody>
          <a:bodyPr wrap="square" rtlCol="0">
            <a:spAutoFit/>
          </a:bodyPr>
          <a:lstStyle/>
          <a:p>
            <a:r>
              <a:rPr lang="en-US" sz="2800" b="1" dirty="0"/>
              <a:t>To distribute relief supplies</a:t>
            </a:r>
          </a:p>
          <a:p>
            <a:pPr marL="285750" indent="-285750">
              <a:buFont typeface="Arial" panose="020B0604020202020204" pitchFamily="34" charset="0"/>
              <a:buChar char="•"/>
            </a:pPr>
            <a:r>
              <a:rPr lang="en-US" sz="2000" dirty="0"/>
              <a:t>Respiratory masks during various California wildfires 2017-2018 (Direct Relief)</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grpSp>
        <p:nvGrpSpPr>
          <p:cNvPr id="6" name="Group 5">
            <a:extLst>
              <a:ext uri="{FF2B5EF4-FFF2-40B4-BE49-F238E27FC236}">
                <a16:creationId xmlns:a16="http://schemas.microsoft.com/office/drawing/2014/main" id="{20A7E599-665A-D04B-9E64-ACBD351ECC0C}"/>
              </a:ext>
            </a:extLst>
          </p:cNvPr>
          <p:cNvGrpSpPr/>
          <p:nvPr/>
        </p:nvGrpSpPr>
        <p:grpSpPr>
          <a:xfrm>
            <a:off x="586012" y="3749625"/>
            <a:ext cx="4564228" cy="3073400"/>
            <a:chOff x="586012" y="3723867"/>
            <a:chExt cx="4564228" cy="3073400"/>
          </a:xfrm>
        </p:grpSpPr>
        <p:pic>
          <p:nvPicPr>
            <p:cNvPr id="4" name="Picture 3" descr="A screenshot of a cell phone&#10;&#10;Description automatically generated">
              <a:extLst>
                <a:ext uri="{FF2B5EF4-FFF2-40B4-BE49-F238E27FC236}">
                  <a16:creationId xmlns:a16="http://schemas.microsoft.com/office/drawing/2014/main" id="{92E032D2-E65A-2340-A94D-F05FB8564F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690" y="3723867"/>
              <a:ext cx="4527550" cy="3073400"/>
            </a:xfrm>
            <a:prstGeom prst="rect">
              <a:avLst/>
            </a:prstGeom>
            <a:ln w="57150">
              <a:solidFill>
                <a:schemeClr val="tx1"/>
              </a:solidFill>
            </a:ln>
          </p:spPr>
        </p:pic>
        <p:sp>
          <p:nvSpPr>
            <p:cNvPr id="5" name="TextBox 4">
              <a:extLst>
                <a:ext uri="{FF2B5EF4-FFF2-40B4-BE49-F238E27FC236}">
                  <a16:creationId xmlns:a16="http://schemas.microsoft.com/office/drawing/2014/main" id="{36C41405-E8E4-8842-90B9-D7B3D46B7DE8}"/>
                </a:ext>
              </a:extLst>
            </p:cNvPr>
            <p:cNvSpPr txBox="1"/>
            <p:nvPr/>
          </p:nvSpPr>
          <p:spPr>
            <a:xfrm>
              <a:off x="586012" y="6429292"/>
              <a:ext cx="1441174" cy="367748"/>
            </a:xfrm>
            <a:prstGeom prst="rect">
              <a:avLst/>
            </a:prstGeom>
            <a:noFill/>
          </p:spPr>
          <p:txBody>
            <a:bodyPr wrap="square" rtlCol="0">
              <a:spAutoFit/>
            </a:bodyPr>
            <a:lstStyle/>
            <a:p>
              <a:r>
                <a:rPr lang="en-US" dirty="0">
                  <a:solidFill>
                    <a:schemeClr val="bg2">
                      <a:lumMod val="50000"/>
                    </a:schemeClr>
                  </a:solidFill>
                </a:rPr>
                <a:t>ISCRAM 2019</a:t>
              </a:r>
            </a:p>
          </p:txBody>
        </p:sp>
      </p:grpSp>
      <p:sp>
        <p:nvSpPr>
          <p:cNvPr id="10" name="TextBox 9">
            <a:extLst>
              <a:ext uri="{FF2B5EF4-FFF2-40B4-BE49-F238E27FC236}">
                <a16:creationId xmlns:a16="http://schemas.microsoft.com/office/drawing/2014/main" id="{8CFBA29D-D910-D94F-852E-1961973A5B1E}"/>
              </a:ext>
            </a:extLst>
          </p:cNvPr>
          <p:cNvSpPr txBox="1"/>
          <p:nvPr/>
        </p:nvSpPr>
        <p:spPr>
          <a:xfrm>
            <a:off x="5430920" y="2434380"/>
            <a:ext cx="6761080" cy="1446550"/>
          </a:xfrm>
          <a:prstGeom prst="rect">
            <a:avLst/>
          </a:prstGeom>
          <a:noFill/>
        </p:spPr>
        <p:txBody>
          <a:bodyPr wrap="square" rtlCol="0">
            <a:spAutoFit/>
          </a:bodyPr>
          <a:lstStyle/>
          <a:p>
            <a:r>
              <a:rPr lang="en-US" sz="2800" b="1" dirty="0"/>
              <a:t>To set up </a:t>
            </a:r>
            <a:r>
              <a:rPr lang="en-US" sz="2800" b="1" dirty="0" err="1"/>
              <a:t>WiFi</a:t>
            </a:r>
            <a:r>
              <a:rPr lang="en-US" sz="2800" b="1" dirty="0"/>
              <a:t> hotspots</a:t>
            </a:r>
          </a:p>
          <a:p>
            <a:pPr marL="342900" indent="-342900">
              <a:buFont typeface="Arial" panose="020B0604020202020204" pitchFamily="34" charset="0"/>
              <a:buChar char="•"/>
            </a:pPr>
            <a:r>
              <a:rPr lang="en-US" sz="2000" dirty="0"/>
              <a:t>On Puerto Rico after Hurricane Maria (American Red Cross)</a:t>
            </a:r>
          </a:p>
          <a:p>
            <a:pPr marL="342900" indent="-342900">
              <a:buFont typeface="Arial" panose="020B0604020202020204" pitchFamily="34" charset="0"/>
              <a:buChar char="•"/>
            </a:pPr>
            <a:r>
              <a:rPr lang="en-US" sz="2000" dirty="0"/>
              <a:t>In Indonesia after earthquake in Sulawesi (UN Emergency Telecommunications Cluster)</a:t>
            </a:r>
            <a:endParaRPr lang="en-US" sz="2000" b="1" dirty="0"/>
          </a:p>
        </p:txBody>
      </p:sp>
      <p:sp>
        <p:nvSpPr>
          <p:cNvPr id="11" name="TextBox 10">
            <a:extLst>
              <a:ext uri="{FF2B5EF4-FFF2-40B4-BE49-F238E27FC236}">
                <a16:creationId xmlns:a16="http://schemas.microsoft.com/office/drawing/2014/main" id="{1B856D4E-D879-4847-970C-4C3018D6C529}"/>
              </a:ext>
            </a:extLst>
          </p:cNvPr>
          <p:cNvSpPr txBox="1"/>
          <p:nvPr/>
        </p:nvSpPr>
        <p:spPr>
          <a:xfrm>
            <a:off x="5430920" y="3853837"/>
            <a:ext cx="6761080" cy="1261884"/>
          </a:xfrm>
          <a:prstGeom prst="rect">
            <a:avLst/>
          </a:prstGeom>
          <a:noFill/>
        </p:spPr>
        <p:txBody>
          <a:bodyPr wrap="square" rtlCol="0">
            <a:spAutoFit/>
          </a:bodyPr>
          <a:lstStyle/>
          <a:p>
            <a:r>
              <a:rPr lang="en-US" sz="2800" b="1" dirty="0"/>
              <a:t>To estimate the reach of emergency communications</a:t>
            </a:r>
          </a:p>
          <a:p>
            <a:pPr marL="342900" indent="-342900">
              <a:buFont typeface="Arial" panose="020B0604020202020204" pitchFamily="34" charset="0"/>
              <a:buChar char="•"/>
            </a:pPr>
            <a:r>
              <a:rPr lang="en-US" sz="2000" dirty="0"/>
              <a:t>In Indonesia after earthquake in Sulawesi (UNICEF)</a:t>
            </a:r>
          </a:p>
        </p:txBody>
      </p:sp>
      <p:sp>
        <p:nvSpPr>
          <p:cNvPr id="12" name="TextBox 11">
            <a:extLst>
              <a:ext uri="{FF2B5EF4-FFF2-40B4-BE49-F238E27FC236}">
                <a16:creationId xmlns:a16="http://schemas.microsoft.com/office/drawing/2014/main" id="{6FA69661-736F-0046-90A5-2C7F8C079E6B}"/>
              </a:ext>
            </a:extLst>
          </p:cNvPr>
          <p:cNvSpPr txBox="1"/>
          <p:nvPr/>
        </p:nvSpPr>
        <p:spPr>
          <a:xfrm>
            <a:off x="5430920" y="5142933"/>
            <a:ext cx="6761080" cy="1261884"/>
          </a:xfrm>
          <a:prstGeom prst="rect">
            <a:avLst/>
          </a:prstGeom>
          <a:noFill/>
        </p:spPr>
        <p:txBody>
          <a:bodyPr wrap="square" rtlCol="0">
            <a:spAutoFit/>
          </a:bodyPr>
          <a:lstStyle/>
          <a:p>
            <a:r>
              <a:rPr lang="en-US" sz="2800" b="1" dirty="0"/>
              <a:t>To time a nationwide collection drive for donations</a:t>
            </a:r>
          </a:p>
          <a:p>
            <a:pPr marL="342900" indent="-342900">
              <a:buFont typeface="Arial" panose="020B0604020202020204" pitchFamily="34" charset="0"/>
              <a:buChar char="•"/>
            </a:pPr>
            <a:r>
              <a:rPr lang="en-US" sz="2000" dirty="0"/>
              <a:t>In India after flooding in Kerala (SEEDS)</a:t>
            </a:r>
            <a:endParaRPr lang="en-US" sz="2000" b="1" dirty="0"/>
          </a:p>
        </p:txBody>
      </p:sp>
    </p:spTree>
    <p:extLst>
      <p:ext uri="{BB962C8B-B14F-4D97-AF65-F5344CB8AC3E}">
        <p14:creationId xmlns:p14="http://schemas.microsoft.com/office/powerpoint/2010/main" val="70796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515600" cy="1325563"/>
          </a:xfrm>
        </p:spPr>
        <p:txBody>
          <a:bodyPr/>
          <a:lstStyle/>
          <a:p>
            <a:r>
              <a:rPr lang="en-US" dirty="0"/>
              <a:t>Long-Term Displacement Motivation</a:t>
            </a:r>
          </a:p>
        </p:txBody>
      </p:sp>
      <p:pic>
        <p:nvPicPr>
          <p:cNvPr id="3" name="Picture 2">
            <a:extLst>
              <a:ext uri="{FF2B5EF4-FFF2-40B4-BE49-F238E27FC236}">
                <a16:creationId xmlns:a16="http://schemas.microsoft.com/office/drawing/2014/main" id="{9F6C6A46-A158-5744-B56E-E3E020D9C8AD}"/>
              </a:ext>
            </a:extLst>
          </p:cNvPr>
          <p:cNvPicPr>
            <a:picLocks noChangeAspect="1"/>
          </p:cNvPicPr>
          <p:nvPr/>
        </p:nvPicPr>
        <p:blipFill>
          <a:blip r:embed="rId2"/>
          <a:stretch>
            <a:fillRect/>
          </a:stretch>
        </p:blipFill>
        <p:spPr>
          <a:xfrm>
            <a:off x="9279128" y="747503"/>
            <a:ext cx="2540000" cy="2540000"/>
          </a:xfrm>
          <a:prstGeom prst="rect">
            <a:avLst/>
          </a:prstGeom>
        </p:spPr>
      </p:pic>
      <p:sp>
        <p:nvSpPr>
          <p:cNvPr id="4" name="TextBox 3">
            <a:extLst>
              <a:ext uri="{FF2B5EF4-FFF2-40B4-BE49-F238E27FC236}">
                <a16:creationId xmlns:a16="http://schemas.microsoft.com/office/drawing/2014/main" id="{3917221E-37BD-9A4C-BBAF-B5EEE392A4AC}"/>
              </a:ext>
            </a:extLst>
          </p:cNvPr>
          <p:cNvSpPr txBox="1"/>
          <p:nvPr/>
        </p:nvSpPr>
        <p:spPr>
          <a:xfrm>
            <a:off x="167640" y="1136918"/>
            <a:ext cx="8991943" cy="1569660"/>
          </a:xfrm>
          <a:prstGeom prst="rect">
            <a:avLst/>
          </a:prstGeom>
          <a:noFill/>
        </p:spPr>
        <p:txBody>
          <a:bodyPr wrap="square" rtlCol="0">
            <a:spAutoFit/>
          </a:bodyPr>
          <a:lstStyle/>
          <a:p>
            <a:r>
              <a:rPr lang="en-US" sz="2400" b="1" dirty="0"/>
              <a:t>Mission: </a:t>
            </a:r>
            <a:r>
              <a:rPr lang="en-US" sz="2400" dirty="0"/>
              <a:t>To provide high-quality data, analysis and expertise on internal displacement with the aim of informing policy and operational decisions that can reduce the risk of future displacement and improve the lives of internally displaced persons (IDPs) worldwide.</a:t>
            </a:r>
            <a:endParaRPr lang="en-US" sz="2400" b="1" dirty="0"/>
          </a:p>
        </p:txBody>
      </p:sp>
      <p:grpSp>
        <p:nvGrpSpPr>
          <p:cNvPr id="17" name="Group 16">
            <a:extLst>
              <a:ext uri="{FF2B5EF4-FFF2-40B4-BE49-F238E27FC236}">
                <a16:creationId xmlns:a16="http://schemas.microsoft.com/office/drawing/2014/main" id="{B061760F-1656-654C-B610-A100492A1FD0}"/>
              </a:ext>
            </a:extLst>
          </p:cNvPr>
          <p:cNvGrpSpPr/>
          <p:nvPr/>
        </p:nvGrpSpPr>
        <p:grpSpPr>
          <a:xfrm>
            <a:off x="153543" y="2645618"/>
            <a:ext cx="12096728" cy="2645709"/>
            <a:chOff x="153543" y="2572466"/>
            <a:chExt cx="12096728" cy="2645709"/>
          </a:xfrm>
        </p:grpSpPr>
        <p:pic>
          <p:nvPicPr>
            <p:cNvPr id="6" name="Picture 5" descr="A close up of a map&#10;&#10;Description automatically generated">
              <a:extLst>
                <a:ext uri="{FF2B5EF4-FFF2-40B4-BE49-F238E27FC236}">
                  <a16:creationId xmlns:a16="http://schemas.microsoft.com/office/drawing/2014/main" id="{ABF282AA-9F1C-2E46-9FFD-0E7ECF467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3543" y="2572466"/>
              <a:ext cx="3434244" cy="2645709"/>
            </a:xfrm>
            <a:prstGeom prst="rect">
              <a:avLst/>
            </a:prstGeom>
          </p:spPr>
        </p:pic>
        <p:pic>
          <p:nvPicPr>
            <p:cNvPr id="13" name="Picture 12" descr="A close up of a map&#10;&#10;Description automatically generated">
              <a:extLst>
                <a:ext uri="{FF2B5EF4-FFF2-40B4-BE49-F238E27FC236}">
                  <a16:creationId xmlns:a16="http://schemas.microsoft.com/office/drawing/2014/main" id="{1CB073E4-8411-6C48-8087-374ED85FF1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87787" y="2926231"/>
              <a:ext cx="1127828" cy="1828800"/>
            </a:xfrm>
            <a:prstGeom prst="rect">
              <a:avLst/>
            </a:prstGeom>
          </p:spPr>
        </p:pic>
        <p:pic>
          <p:nvPicPr>
            <p:cNvPr id="15" name="Picture 14">
              <a:extLst>
                <a:ext uri="{FF2B5EF4-FFF2-40B4-BE49-F238E27FC236}">
                  <a16:creationId xmlns:a16="http://schemas.microsoft.com/office/drawing/2014/main" id="{9EB0A1EE-76F3-7444-B3DC-8896CE33D4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5615" y="2825860"/>
              <a:ext cx="6320094" cy="1325563"/>
            </a:xfrm>
            <a:prstGeom prst="rect">
              <a:avLst/>
            </a:prstGeom>
          </p:spPr>
        </p:pic>
        <p:sp>
          <p:nvSpPr>
            <p:cNvPr id="16" name="TextBox 15">
              <a:extLst>
                <a:ext uri="{FF2B5EF4-FFF2-40B4-BE49-F238E27FC236}">
                  <a16:creationId xmlns:a16="http://schemas.microsoft.com/office/drawing/2014/main" id="{33D3E2EC-C1F3-DB4C-A2D5-4F11A1BAB3F6}"/>
                </a:ext>
              </a:extLst>
            </p:cNvPr>
            <p:cNvSpPr txBox="1"/>
            <p:nvPr/>
          </p:nvSpPr>
          <p:spPr>
            <a:xfrm>
              <a:off x="4715615" y="4204010"/>
              <a:ext cx="7534656" cy="830997"/>
            </a:xfrm>
            <a:prstGeom prst="rect">
              <a:avLst/>
            </a:prstGeom>
            <a:noFill/>
          </p:spPr>
          <p:txBody>
            <a:bodyPr wrap="square" rtlCol="0">
              <a:spAutoFit/>
            </a:bodyPr>
            <a:lstStyle/>
            <a:p>
              <a:r>
                <a:rPr lang="en-US" sz="2400" dirty="0"/>
                <a:t>Cell phone data provides estimates of displacement from Port au Prince to other regions after 2010 Haiti earthquake.</a:t>
              </a:r>
            </a:p>
          </p:txBody>
        </p:sp>
      </p:grpSp>
      <p:sp>
        <p:nvSpPr>
          <p:cNvPr id="19" name="TextBox 18">
            <a:extLst>
              <a:ext uri="{FF2B5EF4-FFF2-40B4-BE49-F238E27FC236}">
                <a16:creationId xmlns:a16="http://schemas.microsoft.com/office/drawing/2014/main" id="{B88BE520-26AC-294B-A368-EC5A203077BB}"/>
              </a:ext>
            </a:extLst>
          </p:cNvPr>
          <p:cNvSpPr txBox="1"/>
          <p:nvPr/>
        </p:nvSpPr>
        <p:spPr>
          <a:xfrm>
            <a:off x="1703773" y="5444763"/>
            <a:ext cx="8784453" cy="1200329"/>
          </a:xfrm>
          <a:prstGeom prst="rect">
            <a:avLst/>
          </a:prstGeom>
          <a:noFill/>
        </p:spPr>
        <p:txBody>
          <a:bodyPr wrap="square" rtlCol="0">
            <a:spAutoFit/>
          </a:bodyPr>
          <a:lstStyle/>
          <a:p>
            <a:pPr algn="ctr"/>
            <a:r>
              <a:rPr lang="en-US" sz="3600" dirty="0">
                <a:solidFill>
                  <a:srgbClr val="002060"/>
                </a:solidFill>
              </a:rPr>
              <a:t>Can Facebook data provide these types of estimates at scale for crises across the world?</a:t>
            </a:r>
          </a:p>
        </p:txBody>
      </p:sp>
    </p:spTree>
    <p:extLst>
      <p:ext uri="{BB962C8B-B14F-4D97-AF65-F5344CB8AC3E}">
        <p14:creationId xmlns:p14="http://schemas.microsoft.com/office/powerpoint/2010/main" val="274850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274320" y="91440"/>
            <a:ext cx="10515600" cy="1325563"/>
          </a:xfrm>
        </p:spPr>
        <p:txBody>
          <a:bodyPr/>
          <a:lstStyle/>
          <a:p>
            <a:r>
              <a:rPr lang="en-US" dirty="0"/>
              <a:t>Location History Data</a:t>
            </a:r>
          </a:p>
        </p:txBody>
      </p:sp>
      <p:sp>
        <p:nvSpPr>
          <p:cNvPr id="3" name="TextBox 2">
            <a:extLst>
              <a:ext uri="{FF2B5EF4-FFF2-40B4-BE49-F238E27FC236}">
                <a16:creationId xmlns:a16="http://schemas.microsoft.com/office/drawing/2014/main" id="{BA8248CB-A3F8-CA4A-BA2A-A19B13809A07}"/>
              </a:ext>
            </a:extLst>
          </p:cNvPr>
          <p:cNvSpPr txBox="1"/>
          <p:nvPr/>
        </p:nvSpPr>
        <p:spPr>
          <a:xfrm>
            <a:off x="320249" y="1305341"/>
            <a:ext cx="11160691" cy="2893100"/>
          </a:xfrm>
          <a:prstGeom prst="rect">
            <a:avLst/>
          </a:prstGeom>
          <a:noFill/>
        </p:spPr>
        <p:txBody>
          <a:bodyPr wrap="square" rtlCol="0">
            <a:spAutoFit/>
          </a:bodyPr>
          <a:lstStyle/>
          <a:p>
            <a:pPr marL="285750" indent="-285750">
              <a:buFont typeface="Arial" panose="020B0604020202020204" pitchFamily="34" charset="0"/>
              <a:buChar char="•"/>
            </a:pPr>
            <a:r>
              <a:rPr lang="en-US" sz="3200" dirty="0"/>
              <a:t>Opt-in setting in the Facebook app, where people consent to sharing locations in exchange for location-based services (e.g., nearby </a:t>
            </a:r>
            <a:r>
              <a:rPr lang="en-US" sz="3200" dirty="0" err="1"/>
              <a:t>WiFi</a:t>
            </a:r>
            <a:r>
              <a:rPr lang="en-US" sz="3200" dirty="0"/>
              <a:t>)</a:t>
            </a:r>
            <a:endParaRPr lang="en-US" sz="3200" dirty="0">
              <a:solidFill>
                <a:srgbClr val="002060"/>
              </a:solidFill>
            </a:endParaRPr>
          </a:p>
          <a:p>
            <a:pPr marL="285750" indent="-285750">
              <a:buFont typeface="Arial" panose="020B0604020202020204" pitchFamily="34" charset="0"/>
              <a:buChar char="•"/>
            </a:pPr>
            <a:endParaRPr lang="en-US" sz="3200" b="1" dirty="0">
              <a:solidFill>
                <a:srgbClr val="002060"/>
              </a:solidFill>
            </a:endParaRPr>
          </a:p>
          <a:p>
            <a:pPr marL="285750" indent="-285750">
              <a:buFont typeface="Arial" panose="020B0604020202020204" pitchFamily="34" charset="0"/>
              <a:buChar char="•"/>
            </a:pPr>
            <a:endParaRPr lang="en-US" b="1" dirty="0">
              <a:solidFill>
                <a:srgbClr val="002060"/>
              </a:solidFill>
            </a:endParaRPr>
          </a:p>
          <a:p>
            <a:pPr marL="285750" indent="-285750">
              <a:buFont typeface="Arial" panose="020B0604020202020204" pitchFamily="34" charset="0"/>
              <a:buChar char="•"/>
            </a:pPr>
            <a:endParaRPr lang="en-US" b="1" dirty="0">
              <a:solidFill>
                <a:srgbClr val="002060"/>
              </a:solidFill>
            </a:endParaRPr>
          </a:p>
          <a:p>
            <a:pPr marL="285750"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77E1DA1B-D867-9040-8092-DA8527454868}"/>
              </a:ext>
            </a:extLst>
          </p:cNvPr>
          <p:cNvSpPr txBox="1"/>
          <p:nvPr/>
        </p:nvSpPr>
        <p:spPr>
          <a:xfrm>
            <a:off x="320249" y="2890391"/>
            <a:ext cx="10915598"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High frequency, highly precise location estimates, comparable to GPS data</a:t>
            </a:r>
          </a:p>
        </p:txBody>
      </p:sp>
      <p:sp>
        <p:nvSpPr>
          <p:cNvPr id="6" name="TextBox 5">
            <a:extLst>
              <a:ext uri="{FF2B5EF4-FFF2-40B4-BE49-F238E27FC236}">
                <a16:creationId xmlns:a16="http://schemas.microsoft.com/office/drawing/2014/main" id="{B9DC682D-FD04-ED48-AE91-9758C8A2C4B7}"/>
              </a:ext>
            </a:extLst>
          </p:cNvPr>
          <p:cNvSpPr txBox="1"/>
          <p:nvPr/>
        </p:nvSpPr>
        <p:spPr>
          <a:xfrm>
            <a:off x="320249" y="3977542"/>
            <a:ext cx="1102833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Enabled for roughly 15% of FB users worldwide </a:t>
            </a:r>
          </a:p>
        </p:txBody>
      </p:sp>
      <p:sp>
        <p:nvSpPr>
          <p:cNvPr id="27" name="TextBox 26">
            <a:extLst>
              <a:ext uri="{FF2B5EF4-FFF2-40B4-BE49-F238E27FC236}">
                <a16:creationId xmlns:a16="http://schemas.microsoft.com/office/drawing/2014/main" id="{D5693C8D-D261-F344-A012-5E29D83A12ED}"/>
              </a:ext>
            </a:extLst>
          </p:cNvPr>
          <p:cNvSpPr txBox="1"/>
          <p:nvPr/>
        </p:nvSpPr>
        <p:spPr>
          <a:xfrm>
            <a:off x="320249" y="4674151"/>
            <a:ext cx="1102833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Discarded entirely from Facebook servers after 45 days</a:t>
            </a:r>
          </a:p>
        </p:txBody>
      </p:sp>
      <p:sp>
        <p:nvSpPr>
          <p:cNvPr id="29" name="TextBox 28">
            <a:extLst>
              <a:ext uri="{FF2B5EF4-FFF2-40B4-BE49-F238E27FC236}">
                <a16:creationId xmlns:a16="http://schemas.microsoft.com/office/drawing/2014/main" id="{CBD6738E-F34C-944D-B465-39D513F77BF0}"/>
              </a:ext>
            </a:extLst>
          </p:cNvPr>
          <p:cNvSpPr txBox="1"/>
          <p:nvPr/>
        </p:nvSpPr>
        <p:spPr>
          <a:xfrm>
            <a:off x="320249" y="5370760"/>
            <a:ext cx="11028332"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Location History data is anonymized and aggregated to build all Disaster Maps</a:t>
            </a:r>
          </a:p>
        </p:txBody>
      </p:sp>
    </p:spTree>
    <p:extLst>
      <p:ext uri="{BB962C8B-B14F-4D97-AF65-F5344CB8AC3E}">
        <p14:creationId xmlns:p14="http://schemas.microsoft.com/office/powerpoint/2010/main" val="271657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9F3E78C-8720-014B-99C8-F5A21C6DB444}"/>
              </a:ext>
            </a:extLst>
          </p:cNvPr>
          <p:cNvSpPr/>
          <p:nvPr/>
        </p:nvSpPr>
        <p:spPr>
          <a:xfrm>
            <a:off x="1948399" y="1593472"/>
            <a:ext cx="3803904" cy="273179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2C155E-52BA-6E41-9267-7F605064719C}"/>
              </a:ext>
            </a:extLst>
          </p:cNvPr>
          <p:cNvSpPr/>
          <p:nvPr/>
        </p:nvSpPr>
        <p:spPr>
          <a:xfrm>
            <a:off x="6007631" y="1593471"/>
            <a:ext cx="3803904" cy="273179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A9D0492F-050E-8648-8D01-809691CD1F4C}"/>
              </a:ext>
            </a:extLst>
          </p:cNvPr>
          <p:cNvGrpSpPr/>
          <p:nvPr/>
        </p:nvGrpSpPr>
        <p:grpSpPr>
          <a:xfrm>
            <a:off x="2164395" y="4526215"/>
            <a:ext cx="9415004" cy="394199"/>
            <a:chOff x="2194293" y="5491686"/>
            <a:chExt cx="9415004" cy="394199"/>
          </a:xfrm>
        </p:grpSpPr>
        <p:grpSp>
          <p:nvGrpSpPr>
            <p:cNvPr id="7" name="Group 6">
              <a:extLst>
                <a:ext uri="{FF2B5EF4-FFF2-40B4-BE49-F238E27FC236}">
                  <a16:creationId xmlns:a16="http://schemas.microsoft.com/office/drawing/2014/main" id="{AC05A009-A349-764A-9EC8-533144C55423}"/>
                </a:ext>
              </a:extLst>
            </p:cNvPr>
            <p:cNvGrpSpPr/>
            <p:nvPr/>
          </p:nvGrpSpPr>
          <p:grpSpPr>
            <a:xfrm>
              <a:off x="2194293" y="5491686"/>
              <a:ext cx="2813785" cy="369332"/>
              <a:chOff x="776438" y="5499957"/>
              <a:chExt cx="2813785" cy="369332"/>
            </a:xfrm>
          </p:grpSpPr>
          <p:sp>
            <p:nvSpPr>
              <p:cNvPr id="37" name="Oval 36">
                <a:extLst>
                  <a:ext uri="{FF2B5EF4-FFF2-40B4-BE49-F238E27FC236}">
                    <a16:creationId xmlns:a16="http://schemas.microsoft.com/office/drawing/2014/main" id="{E926907E-935B-9E45-B03C-BDE733C696DA}"/>
                  </a:ext>
                </a:extLst>
              </p:cNvPr>
              <p:cNvSpPr/>
              <p:nvPr/>
            </p:nvSpPr>
            <p:spPr>
              <a:xfrm>
                <a:off x="776438" y="5638903"/>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5989028-399B-5848-8272-2594464182E3}"/>
                  </a:ext>
                </a:extLst>
              </p:cNvPr>
              <p:cNvSpPr txBox="1"/>
              <p:nvPr/>
            </p:nvSpPr>
            <p:spPr>
              <a:xfrm>
                <a:off x="928838" y="5499957"/>
                <a:ext cx="2661385" cy="369332"/>
              </a:xfrm>
              <a:prstGeom prst="rect">
                <a:avLst/>
              </a:prstGeom>
              <a:noFill/>
            </p:spPr>
            <p:txBody>
              <a:bodyPr wrap="square" rtlCol="0">
                <a:spAutoFit/>
              </a:bodyPr>
              <a:lstStyle/>
              <a:p>
                <a:r>
                  <a:rPr lang="en-US" dirty="0">
                    <a:solidFill>
                      <a:schemeClr val="accent1"/>
                    </a:solidFill>
                  </a:rPr>
                  <a:t>= pre-crisis locations</a:t>
                </a:r>
              </a:p>
            </p:txBody>
          </p:sp>
        </p:grpSp>
        <p:grpSp>
          <p:nvGrpSpPr>
            <p:cNvPr id="65" name="Group 64">
              <a:extLst>
                <a:ext uri="{FF2B5EF4-FFF2-40B4-BE49-F238E27FC236}">
                  <a16:creationId xmlns:a16="http://schemas.microsoft.com/office/drawing/2014/main" id="{A9C99A62-FF27-AC4C-8B7F-6F700158920B}"/>
                </a:ext>
              </a:extLst>
            </p:cNvPr>
            <p:cNvGrpSpPr/>
            <p:nvPr/>
          </p:nvGrpSpPr>
          <p:grpSpPr>
            <a:xfrm>
              <a:off x="4535638" y="5508226"/>
              <a:ext cx="3612682" cy="369332"/>
              <a:chOff x="776438" y="5499957"/>
              <a:chExt cx="3612682" cy="369332"/>
            </a:xfrm>
          </p:grpSpPr>
          <p:sp>
            <p:nvSpPr>
              <p:cNvPr id="66" name="Oval 65">
                <a:extLst>
                  <a:ext uri="{FF2B5EF4-FFF2-40B4-BE49-F238E27FC236}">
                    <a16:creationId xmlns:a16="http://schemas.microsoft.com/office/drawing/2014/main" id="{9219D5C7-289B-234B-82E1-5DAD76990CEA}"/>
                  </a:ext>
                </a:extLst>
              </p:cNvPr>
              <p:cNvSpPr/>
              <p:nvPr/>
            </p:nvSpPr>
            <p:spPr>
              <a:xfrm>
                <a:off x="776438" y="5638903"/>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47489CC8-B317-064A-8A8C-11BB1BF2E552}"/>
                  </a:ext>
                </a:extLst>
              </p:cNvPr>
              <p:cNvSpPr txBox="1"/>
              <p:nvPr/>
            </p:nvSpPr>
            <p:spPr>
              <a:xfrm>
                <a:off x="928838" y="5499957"/>
                <a:ext cx="3460282" cy="369332"/>
              </a:xfrm>
              <a:prstGeom prst="rect">
                <a:avLst/>
              </a:prstGeom>
              <a:noFill/>
            </p:spPr>
            <p:txBody>
              <a:bodyPr wrap="square" rtlCol="0">
                <a:spAutoFit/>
              </a:bodyPr>
              <a:lstStyle/>
              <a:p>
                <a:r>
                  <a:rPr lang="en-US" dirty="0">
                    <a:solidFill>
                      <a:srgbClr val="C00000"/>
                    </a:solidFill>
                  </a:rPr>
                  <a:t>= immediate post-crisis locations</a:t>
                </a:r>
              </a:p>
            </p:txBody>
          </p:sp>
        </p:grpSp>
        <p:grpSp>
          <p:nvGrpSpPr>
            <p:cNvPr id="68" name="Group 67">
              <a:extLst>
                <a:ext uri="{FF2B5EF4-FFF2-40B4-BE49-F238E27FC236}">
                  <a16:creationId xmlns:a16="http://schemas.microsoft.com/office/drawing/2014/main" id="{23C89ED3-4C6F-CD4A-80AE-7972F12FA031}"/>
                </a:ext>
              </a:extLst>
            </p:cNvPr>
            <p:cNvGrpSpPr/>
            <p:nvPr/>
          </p:nvGrpSpPr>
          <p:grpSpPr>
            <a:xfrm>
              <a:off x="7996615" y="5516553"/>
              <a:ext cx="3612682" cy="369332"/>
              <a:chOff x="776438" y="5499957"/>
              <a:chExt cx="3612682" cy="369332"/>
            </a:xfrm>
          </p:grpSpPr>
          <p:sp>
            <p:nvSpPr>
              <p:cNvPr id="69" name="Oval 68">
                <a:extLst>
                  <a:ext uri="{FF2B5EF4-FFF2-40B4-BE49-F238E27FC236}">
                    <a16:creationId xmlns:a16="http://schemas.microsoft.com/office/drawing/2014/main" id="{1124ACC3-463C-9B4C-9925-82EA3E05064D}"/>
                  </a:ext>
                </a:extLst>
              </p:cNvPr>
              <p:cNvSpPr/>
              <p:nvPr/>
            </p:nvSpPr>
            <p:spPr>
              <a:xfrm>
                <a:off x="776438" y="5638903"/>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6F91034-8957-844E-B4C0-4408706AEC20}"/>
                  </a:ext>
                </a:extLst>
              </p:cNvPr>
              <p:cNvSpPr txBox="1"/>
              <p:nvPr/>
            </p:nvSpPr>
            <p:spPr>
              <a:xfrm>
                <a:off x="928838" y="5499957"/>
                <a:ext cx="3460282" cy="369332"/>
              </a:xfrm>
              <a:prstGeom prst="rect">
                <a:avLst/>
              </a:prstGeom>
              <a:noFill/>
            </p:spPr>
            <p:txBody>
              <a:bodyPr wrap="square" rtlCol="0">
                <a:spAutoFit/>
              </a:bodyPr>
              <a:lstStyle/>
              <a:p>
                <a:r>
                  <a:rPr lang="en-US" dirty="0">
                    <a:solidFill>
                      <a:srgbClr val="7030A0"/>
                    </a:solidFill>
                  </a:rPr>
                  <a:t>= long-term locations</a:t>
                </a:r>
              </a:p>
            </p:txBody>
          </p:sp>
        </p:grpSp>
      </p:grpSp>
      <p:sp>
        <p:nvSpPr>
          <p:cNvPr id="71" name="TextBox 70">
            <a:extLst>
              <a:ext uri="{FF2B5EF4-FFF2-40B4-BE49-F238E27FC236}">
                <a16:creationId xmlns:a16="http://schemas.microsoft.com/office/drawing/2014/main" id="{8BF4158A-2CE2-9B4A-9693-AC09C128100F}"/>
              </a:ext>
            </a:extLst>
          </p:cNvPr>
          <p:cNvSpPr txBox="1"/>
          <p:nvPr/>
        </p:nvSpPr>
        <p:spPr>
          <a:xfrm>
            <a:off x="2290787" y="1241712"/>
            <a:ext cx="3119128" cy="369332"/>
          </a:xfrm>
          <a:prstGeom prst="rect">
            <a:avLst/>
          </a:prstGeom>
          <a:noFill/>
        </p:spPr>
        <p:txBody>
          <a:bodyPr wrap="square" rtlCol="0">
            <a:spAutoFit/>
          </a:bodyPr>
          <a:lstStyle/>
          <a:p>
            <a:pPr algn="ctr"/>
            <a:r>
              <a:rPr lang="en-US" dirty="0"/>
              <a:t>Hypothetical Person #1</a:t>
            </a:r>
          </a:p>
        </p:txBody>
      </p:sp>
      <p:sp>
        <p:nvSpPr>
          <p:cNvPr id="72" name="TextBox 71">
            <a:extLst>
              <a:ext uri="{FF2B5EF4-FFF2-40B4-BE49-F238E27FC236}">
                <a16:creationId xmlns:a16="http://schemas.microsoft.com/office/drawing/2014/main" id="{337BC318-B8B4-F147-B077-9AB4757B7F69}"/>
              </a:ext>
            </a:extLst>
          </p:cNvPr>
          <p:cNvSpPr txBox="1"/>
          <p:nvPr/>
        </p:nvSpPr>
        <p:spPr>
          <a:xfrm>
            <a:off x="6288751" y="1219976"/>
            <a:ext cx="3119128" cy="369332"/>
          </a:xfrm>
          <a:prstGeom prst="rect">
            <a:avLst/>
          </a:prstGeom>
          <a:noFill/>
        </p:spPr>
        <p:txBody>
          <a:bodyPr wrap="square" rtlCol="0">
            <a:spAutoFit/>
          </a:bodyPr>
          <a:lstStyle/>
          <a:p>
            <a:pPr algn="ctr"/>
            <a:r>
              <a:rPr lang="en-US" dirty="0"/>
              <a:t>Hypothetical Person #2</a:t>
            </a:r>
          </a:p>
        </p:txBody>
      </p:sp>
      <p:grpSp>
        <p:nvGrpSpPr>
          <p:cNvPr id="16" name="Group 15">
            <a:extLst>
              <a:ext uri="{FF2B5EF4-FFF2-40B4-BE49-F238E27FC236}">
                <a16:creationId xmlns:a16="http://schemas.microsoft.com/office/drawing/2014/main" id="{133EF64D-4F73-9B43-974C-1A69CFEBBF1E}"/>
              </a:ext>
            </a:extLst>
          </p:cNvPr>
          <p:cNvGrpSpPr/>
          <p:nvPr/>
        </p:nvGrpSpPr>
        <p:grpSpPr>
          <a:xfrm>
            <a:off x="2545919" y="1996486"/>
            <a:ext cx="2185105" cy="1421777"/>
            <a:chOff x="4791568" y="1996486"/>
            <a:chExt cx="2185105" cy="1421777"/>
          </a:xfrm>
        </p:grpSpPr>
        <p:sp>
          <p:nvSpPr>
            <p:cNvPr id="92" name="Oval 91">
              <a:extLst>
                <a:ext uri="{FF2B5EF4-FFF2-40B4-BE49-F238E27FC236}">
                  <a16:creationId xmlns:a16="http://schemas.microsoft.com/office/drawing/2014/main" id="{30F4396A-E363-0744-8E73-D6122CE296F0}"/>
                </a:ext>
              </a:extLst>
            </p:cNvPr>
            <p:cNvSpPr/>
            <p:nvPr/>
          </p:nvSpPr>
          <p:spPr>
            <a:xfrm>
              <a:off x="4865000" y="232196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6C9700F4-6F94-104C-972F-6008E60B874F}"/>
                </a:ext>
              </a:extLst>
            </p:cNvPr>
            <p:cNvSpPr/>
            <p:nvPr/>
          </p:nvSpPr>
          <p:spPr>
            <a:xfrm>
              <a:off x="4791568" y="240669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74BBF0C8-0A22-0740-B49B-586C177894B8}"/>
                </a:ext>
              </a:extLst>
            </p:cNvPr>
            <p:cNvSpPr/>
            <p:nvPr/>
          </p:nvSpPr>
          <p:spPr>
            <a:xfrm>
              <a:off x="4910720" y="244627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a:extLst>
                <a:ext uri="{FF2B5EF4-FFF2-40B4-BE49-F238E27FC236}">
                  <a16:creationId xmlns:a16="http://schemas.microsoft.com/office/drawing/2014/main" id="{5326681E-8180-B247-9883-E3DD023FC2AF}"/>
                </a:ext>
              </a:extLst>
            </p:cNvPr>
            <p:cNvSpPr/>
            <p:nvPr/>
          </p:nvSpPr>
          <p:spPr>
            <a:xfrm>
              <a:off x="4990529" y="234651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4BBC76C3-17A3-A84A-B5D7-D00AA46B4FAB}"/>
                </a:ext>
              </a:extLst>
            </p:cNvPr>
            <p:cNvSpPr/>
            <p:nvPr/>
          </p:nvSpPr>
          <p:spPr>
            <a:xfrm>
              <a:off x="6699880" y="199648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a:extLst>
                <a:ext uri="{FF2B5EF4-FFF2-40B4-BE49-F238E27FC236}">
                  <a16:creationId xmlns:a16="http://schemas.microsoft.com/office/drawing/2014/main" id="{A6A202A6-7C93-3743-9635-12DBC27DE9F8}"/>
                </a:ext>
              </a:extLst>
            </p:cNvPr>
            <p:cNvSpPr/>
            <p:nvPr/>
          </p:nvSpPr>
          <p:spPr>
            <a:xfrm>
              <a:off x="6827544" y="199648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Oval 97">
              <a:extLst>
                <a:ext uri="{FF2B5EF4-FFF2-40B4-BE49-F238E27FC236}">
                  <a16:creationId xmlns:a16="http://schemas.microsoft.com/office/drawing/2014/main" id="{72C417FF-4F3F-4840-BD3F-27E3B8CB86DC}"/>
                </a:ext>
              </a:extLst>
            </p:cNvPr>
            <p:cNvSpPr/>
            <p:nvPr/>
          </p:nvSpPr>
          <p:spPr>
            <a:xfrm>
              <a:off x="6745600" y="210446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2C7E6F95-74B3-9A48-9EA6-F3F48F08C64B}"/>
                </a:ext>
              </a:extLst>
            </p:cNvPr>
            <p:cNvSpPr/>
            <p:nvPr/>
          </p:nvSpPr>
          <p:spPr>
            <a:xfrm>
              <a:off x="6885233" y="212612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C9D5779F-D32A-C34C-9D1C-4E775532EA55}"/>
                </a:ext>
              </a:extLst>
            </p:cNvPr>
            <p:cNvSpPr/>
            <p:nvPr/>
          </p:nvSpPr>
          <p:spPr>
            <a:xfrm>
              <a:off x="5036249" y="246231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D2F8C510-90B4-E044-8501-D24AC6B10744}"/>
                </a:ext>
              </a:extLst>
            </p:cNvPr>
            <p:cNvSpPr/>
            <p:nvPr/>
          </p:nvSpPr>
          <p:spPr>
            <a:xfrm>
              <a:off x="6137190" y="309687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D6B187A3-48BF-F643-B54E-E8A89A848B92}"/>
                </a:ext>
              </a:extLst>
            </p:cNvPr>
            <p:cNvSpPr/>
            <p:nvPr/>
          </p:nvSpPr>
          <p:spPr>
            <a:xfrm>
              <a:off x="6248400" y="32366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FB817285-0B91-6D45-B649-904AB12609B4}"/>
                </a:ext>
              </a:extLst>
            </p:cNvPr>
            <p:cNvSpPr/>
            <p:nvPr/>
          </p:nvSpPr>
          <p:spPr>
            <a:xfrm>
              <a:off x="6140152" y="32366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D64700FA-4C1D-284A-A066-F60E23828070}"/>
                </a:ext>
              </a:extLst>
            </p:cNvPr>
            <p:cNvSpPr/>
            <p:nvPr/>
          </p:nvSpPr>
          <p:spPr>
            <a:xfrm>
              <a:off x="6330780" y="313607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91480257-CAC2-534F-9695-5E723E47DD3D}"/>
                </a:ext>
              </a:extLst>
            </p:cNvPr>
            <p:cNvSpPr/>
            <p:nvPr/>
          </p:nvSpPr>
          <p:spPr>
            <a:xfrm>
              <a:off x="6400800" y="325113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0A89931C-490E-B549-8B78-F2D91D048B91}"/>
                </a:ext>
              </a:extLst>
            </p:cNvPr>
            <p:cNvSpPr/>
            <p:nvPr/>
          </p:nvSpPr>
          <p:spPr>
            <a:xfrm>
              <a:off x="6248400" y="3326823"/>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8B272C9B-13A4-4D40-96E5-F286463C5BF2}"/>
                </a:ext>
              </a:extLst>
            </p:cNvPr>
            <p:cNvSpPr/>
            <p:nvPr/>
          </p:nvSpPr>
          <p:spPr>
            <a:xfrm>
              <a:off x="6036057" y="324642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482C0732-DFB9-1F4E-BFEF-75044ACB85BA}"/>
                </a:ext>
              </a:extLst>
            </p:cNvPr>
            <p:cNvSpPr/>
            <p:nvPr/>
          </p:nvSpPr>
          <p:spPr>
            <a:xfrm>
              <a:off x="6147373" y="3300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D2EE9179-E9C0-B14D-8302-25B999D8D2A4}"/>
              </a:ext>
            </a:extLst>
          </p:cNvPr>
          <p:cNvGrpSpPr/>
          <p:nvPr/>
        </p:nvGrpSpPr>
        <p:grpSpPr>
          <a:xfrm>
            <a:off x="2872544" y="2300791"/>
            <a:ext cx="1914975" cy="324999"/>
            <a:chOff x="5118193" y="2300791"/>
            <a:chExt cx="1914975" cy="324999"/>
          </a:xfrm>
        </p:grpSpPr>
        <p:sp>
          <p:nvSpPr>
            <p:cNvPr id="110" name="Oval 109">
              <a:extLst>
                <a:ext uri="{FF2B5EF4-FFF2-40B4-BE49-F238E27FC236}">
                  <a16:creationId xmlns:a16="http://schemas.microsoft.com/office/drawing/2014/main" id="{5C9A5ED2-FF9F-CE48-9E85-F9B679000FCC}"/>
                </a:ext>
              </a:extLst>
            </p:cNvPr>
            <p:cNvSpPr/>
            <p:nvPr/>
          </p:nvSpPr>
          <p:spPr>
            <a:xfrm>
              <a:off x="6721740" y="230079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45094E72-C30D-774D-AE49-BDD8F48E2827}"/>
                </a:ext>
              </a:extLst>
            </p:cNvPr>
            <p:cNvSpPr/>
            <p:nvPr/>
          </p:nvSpPr>
          <p:spPr>
            <a:xfrm>
              <a:off x="6831734" y="2354838"/>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A208CBA9-2244-1447-8788-4FFE8CE84F75}"/>
                </a:ext>
              </a:extLst>
            </p:cNvPr>
            <p:cNvSpPr/>
            <p:nvPr/>
          </p:nvSpPr>
          <p:spPr>
            <a:xfrm>
              <a:off x="6720842" y="243574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9DA4E809-7C83-2E49-B0D3-24C95447EB61}"/>
                </a:ext>
              </a:extLst>
            </p:cNvPr>
            <p:cNvSpPr/>
            <p:nvPr/>
          </p:nvSpPr>
          <p:spPr>
            <a:xfrm>
              <a:off x="6839971" y="248146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4015E1C0-8AE3-FA4A-8073-523A44C92B3D}"/>
                </a:ext>
              </a:extLst>
            </p:cNvPr>
            <p:cNvSpPr/>
            <p:nvPr/>
          </p:nvSpPr>
          <p:spPr>
            <a:xfrm>
              <a:off x="6941728" y="2416338"/>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a:extLst>
                <a:ext uri="{FF2B5EF4-FFF2-40B4-BE49-F238E27FC236}">
                  <a16:creationId xmlns:a16="http://schemas.microsoft.com/office/drawing/2014/main" id="{BAE7A45D-190A-8340-A5DF-6B9E9A6CA31C}"/>
                </a:ext>
              </a:extLst>
            </p:cNvPr>
            <p:cNvSpPr/>
            <p:nvPr/>
          </p:nvSpPr>
          <p:spPr>
            <a:xfrm>
              <a:off x="6940267" y="253435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a:extLst>
                <a:ext uri="{FF2B5EF4-FFF2-40B4-BE49-F238E27FC236}">
                  <a16:creationId xmlns:a16="http://schemas.microsoft.com/office/drawing/2014/main" id="{81634A1E-4C5A-6F4B-9C36-438DAF5B0F10}"/>
                </a:ext>
              </a:extLst>
            </p:cNvPr>
            <p:cNvSpPr/>
            <p:nvPr/>
          </p:nvSpPr>
          <p:spPr>
            <a:xfrm>
              <a:off x="5118193" y="2383107"/>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7" name="TextBox 116">
            <a:extLst>
              <a:ext uri="{FF2B5EF4-FFF2-40B4-BE49-F238E27FC236}">
                <a16:creationId xmlns:a16="http://schemas.microsoft.com/office/drawing/2014/main" id="{29B5F537-51E7-3944-B853-6B81EBC13C03}"/>
              </a:ext>
            </a:extLst>
          </p:cNvPr>
          <p:cNvSpPr txBox="1"/>
          <p:nvPr/>
        </p:nvSpPr>
        <p:spPr>
          <a:xfrm>
            <a:off x="1964252" y="3678930"/>
            <a:ext cx="3803903" cy="646331"/>
          </a:xfrm>
          <a:prstGeom prst="rect">
            <a:avLst/>
          </a:prstGeom>
          <a:noFill/>
        </p:spPr>
        <p:txBody>
          <a:bodyPr wrap="square" rtlCol="0">
            <a:spAutoFit/>
          </a:bodyPr>
          <a:lstStyle/>
          <a:p>
            <a:r>
              <a:rPr lang="en-US" dirty="0">
                <a:solidFill>
                  <a:schemeClr val="bg1">
                    <a:lumMod val="50000"/>
                  </a:schemeClr>
                </a:solidFill>
              </a:rPr>
              <a:t>Movements consistent with baseline mobility -&gt; Never Displaced</a:t>
            </a:r>
          </a:p>
        </p:txBody>
      </p:sp>
      <p:grpSp>
        <p:nvGrpSpPr>
          <p:cNvPr id="18" name="Group 17">
            <a:extLst>
              <a:ext uri="{FF2B5EF4-FFF2-40B4-BE49-F238E27FC236}">
                <a16:creationId xmlns:a16="http://schemas.microsoft.com/office/drawing/2014/main" id="{3E51CDF1-31A3-A642-B657-D57A7EA33A5A}"/>
              </a:ext>
            </a:extLst>
          </p:cNvPr>
          <p:cNvGrpSpPr/>
          <p:nvPr/>
        </p:nvGrpSpPr>
        <p:grpSpPr>
          <a:xfrm>
            <a:off x="6389749" y="3060520"/>
            <a:ext cx="437078" cy="555826"/>
            <a:chOff x="8635398" y="3060520"/>
            <a:chExt cx="437078" cy="555826"/>
          </a:xfrm>
        </p:grpSpPr>
        <p:sp>
          <p:nvSpPr>
            <p:cNvPr id="118" name="Oval 117">
              <a:extLst>
                <a:ext uri="{FF2B5EF4-FFF2-40B4-BE49-F238E27FC236}">
                  <a16:creationId xmlns:a16="http://schemas.microsoft.com/office/drawing/2014/main" id="{C32460CF-68E9-DC44-AF88-889485513A53}"/>
                </a:ext>
              </a:extLst>
            </p:cNvPr>
            <p:cNvSpPr/>
            <p:nvPr/>
          </p:nvSpPr>
          <p:spPr>
            <a:xfrm>
              <a:off x="8843876" y="332191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113B226F-7496-CC44-97B0-78E91EABF5C4}"/>
                </a:ext>
              </a:extLst>
            </p:cNvPr>
            <p:cNvSpPr/>
            <p:nvPr/>
          </p:nvSpPr>
          <p:spPr>
            <a:xfrm>
              <a:off x="8935316" y="325525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67334DC3-EF26-6B42-B357-1CAF01C379B4}"/>
                </a:ext>
              </a:extLst>
            </p:cNvPr>
            <p:cNvSpPr/>
            <p:nvPr/>
          </p:nvSpPr>
          <p:spPr>
            <a:xfrm>
              <a:off x="8981036" y="336646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93A982DA-5140-A74C-BABA-32EAB7952C3A}"/>
                </a:ext>
              </a:extLst>
            </p:cNvPr>
            <p:cNvSpPr/>
            <p:nvPr/>
          </p:nvSpPr>
          <p:spPr>
            <a:xfrm>
              <a:off x="8843876" y="343429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9407A7C8-A7B6-4547-BB52-2F5EFC8519AB}"/>
                </a:ext>
              </a:extLst>
            </p:cNvPr>
            <p:cNvSpPr/>
            <p:nvPr/>
          </p:nvSpPr>
          <p:spPr>
            <a:xfrm>
              <a:off x="8843876" y="318267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3B84608C-A257-3F48-8F13-91955EB3EF0A}"/>
                </a:ext>
              </a:extLst>
            </p:cNvPr>
            <p:cNvSpPr/>
            <p:nvPr/>
          </p:nvSpPr>
          <p:spPr>
            <a:xfrm>
              <a:off x="8752436" y="325229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45D6492C-0720-D54D-8B89-DBB97601F951}"/>
                </a:ext>
              </a:extLst>
            </p:cNvPr>
            <p:cNvSpPr/>
            <p:nvPr/>
          </p:nvSpPr>
          <p:spPr>
            <a:xfrm>
              <a:off x="8729576" y="33832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a:extLst>
                <a:ext uri="{FF2B5EF4-FFF2-40B4-BE49-F238E27FC236}">
                  <a16:creationId xmlns:a16="http://schemas.microsoft.com/office/drawing/2014/main" id="{9892BFB5-26D7-214E-B523-F00698B79C81}"/>
                </a:ext>
              </a:extLst>
            </p:cNvPr>
            <p:cNvSpPr/>
            <p:nvPr/>
          </p:nvSpPr>
          <p:spPr>
            <a:xfrm>
              <a:off x="8749698" y="350261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a:extLst>
                <a:ext uri="{FF2B5EF4-FFF2-40B4-BE49-F238E27FC236}">
                  <a16:creationId xmlns:a16="http://schemas.microsoft.com/office/drawing/2014/main" id="{D48C46D3-9593-C849-867B-57E656829AB6}"/>
                </a:ext>
              </a:extLst>
            </p:cNvPr>
            <p:cNvSpPr/>
            <p:nvPr/>
          </p:nvSpPr>
          <p:spPr>
            <a:xfrm>
              <a:off x="8729576" y="31369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06283EE7-12EF-1F40-84A3-A88581AB97D3}"/>
                </a:ext>
              </a:extLst>
            </p:cNvPr>
            <p:cNvSpPr/>
            <p:nvPr/>
          </p:nvSpPr>
          <p:spPr>
            <a:xfrm>
              <a:off x="8638136" y="328646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5920CC01-F71E-874C-AA76-747D3B340DC1}"/>
                </a:ext>
              </a:extLst>
            </p:cNvPr>
            <p:cNvSpPr/>
            <p:nvPr/>
          </p:nvSpPr>
          <p:spPr>
            <a:xfrm>
              <a:off x="8635398" y="3408373"/>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a:extLst>
                <a:ext uri="{FF2B5EF4-FFF2-40B4-BE49-F238E27FC236}">
                  <a16:creationId xmlns:a16="http://schemas.microsoft.com/office/drawing/2014/main" id="{FA0535D6-79F0-9D42-B040-0D518EE9222A}"/>
                </a:ext>
              </a:extLst>
            </p:cNvPr>
            <p:cNvSpPr/>
            <p:nvPr/>
          </p:nvSpPr>
          <p:spPr>
            <a:xfrm>
              <a:off x="8635398" y="352490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a:extLst>
                <a:ext uri="{FF2B5EF4-FFF2-40B4-BE49-F238E27FC236}">
                  <a16:creationId xmlns:a16="http://schemas.microsoft.com/office/drawing/2014/main" id="{3633C9A0-EFD8-FA44-94B5-FFAFEADAC531}"/>
                </a:ext>
              </a:extLst>
            </p:cNvPr>
            <p:cNvSpPr/>
            <p:nvPr/>
          </p:nvSpPr>
          <p:spPr>
            <a:xfrm>
              <a:off x="8818278" y="306052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516DD15-4AD1-3A48-883A-D7165232187F}"/>
              </a:ext>
            </a:extLst>
          </p:cNvPr>
          <p:cNvGrpSpPr/>
          <p:nvPr/>
        </p:nvGrpSpPr>
        <p:grpSpPr>
          <a:xfrm>
            <a:off x="9243263" y="1777468"/>
            <a:ext cx="329231" cy="326998"/>
            <a:chOff x="10748615" y="2958622"/>
            <a:chExt cx="329231" cy="326998"/>
          </a:xfrm>
        </p:grpSpPr>
        <p:sp>
          <p:nvSpPr>
            <p:cNvPr id="131" name="Oval 130">
              <a:extLst>
                <a:ext uri="{FF2B5EF4-FFF2-40B4-BE49-F238E27FC236}">
                  <a16:creationId xmlns:a16="http://schemas.microsoft.com/office/drawing/2014/main" id="{F9C56245-3A8D-AC4A-8A25-F8DE34FA5C56}"/>
                </a:ext>
              </a:extLst>
            </p:cNvPr>
            <p:cNvSpPr/>
            <p:nvPr/>
          </p:nvSpPr>
          <p:spPr>
            <a:xfrm>
              <a:off x="10748615" y="3083167"/>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3E33D6FA-508E-5E42-9105-81CB28FC83E6}"/>
                </a:ext>
              </a:extLst>
            </p:cNvPr>
            <p:cNvSpPr/>
            <p:nvPr/>
          </p:nvSpPr>
          <p:spPr>
            <a:xfrm>
              <a:off x="10837317" y="300850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4FC285C8-574B-1F40-BCDA-F86205A43B76}"/>
                </a:ext>
              </a:extLst>
            </p:cNvPr>
            <p:cNvSpPr/>
            <p:nvPr/>
          </p:nvSpPr>
          <p:spPr>
            <a:xfrm>
              <a:off x="10862915" y="311313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a:extLst>
                <a:ext uri="{FF2B5EF4-FFF2-40B4-BE49-F238E27FC236}">
                  <a16:creationId xmlns:a16="http://schemas.microsoft.com/office/drawing/2014/main" id="{ABA2A544-9CAC-5443-BB68-28EA37F39FCF}"/>
                </a:ext>
              </a:extLst>
            </p:cNvPr>
            <p:cNvSpPr/>
            <p:nvPr/>
          </p:nvSpPr>
          <p:spPr>
            <a:xfrm>
              <a:off x="10971739" y="3008505"/>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17B38AF2-7400-0E44-9DDC-1CB55767BE29}"/>
                </a:ext>
              </a:extLst>
            </p:cNvPr>
            <p:cNvSpPr/>
            <p:nvPr/>
          </p:nvSpPr>
          <p:spPr>
            <a:xfrm>
              <a:off x="10776814" y="319418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16C2F459-77EC-1448-8FFB-9799FA02640B}"/>
                </a:ext>
              </a:extLst>
            </p:cNvPr>
            <p:cNvSpPr/>
            <p:nvPr/>
          </p:nvSpPr>
          <p:spPr>
            <a:xfrm>
              <a:off x="10986406" y="3143271"/>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Oval 136">
              <a:extLst>
                <a:ext uri="{FF2B5EF4-FFF2-40B4-BE49-F238E27FC236}">
                  <a16:creationId xmlns:a16="http://schemas.microsoft.com/office/drawing/2014/main" id="{0D42708C-9BCF-7C43-8472-0A0D98DFD054}"/>
                </a:ext>
              </a:extLst>
            </p:cNvPr>
            <p:cNvSpPr/>
            <p:nvPr/>
          </p:nvSpPr>
          <p:spPr>
            <a:xfrm>
              <a:off x="10748615" y="2958622"/>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86DDF1D6-26C8-5940-BF16-DEE61CAB9916}"/>
              </a:ext>
            </a:extLst>
          </p:cNvPr>
          <p:cNvGrpSpPr/>
          <p:nvPr/>
        </p:nvGrpSpPr>
        <p:grpSpPr>
          <a:xfrm>
            <a:off x="9180022" y="1746303"/>
            <a:ext cx="377805" cy="464843"/>
            <a:chOff x="11425671" y="1746303"/>
            <a:chExt cx="377805" cy="464843"/>
          </a:xfrm>
        </p:grpSpPr>
        <p:sp>
          <p:nvSpPr>
            <p:cNvPr id="138" name="Oval 137">
              <a:extLst>
                <a:ext uri="{FF2B5EF4-FFF2-40B4-BE49-F238E27FC236}">
                  <a16:creationId xmlns:a16="http://schemas.microsoft.com/office/drawing/2014/main" id="{3363C0DA-7CCD-6246-9165-74645C9693D2}"/>
                </a:ext>
              </a:extLst>
            </p:cNvPr>
            <p:cNvSpPr/>
            <p:nvPr/>
          </p:nvSpPr>
          <p:spPr>
            <a:xfrm>
              <a:off x="11429089" y="1967306"/>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619B3415-329C-694A-B3D8-3AD28402617F}"/>
                </a:ext>
              </a:extLst>
            </p:cNvPr>
            <p:cNvSpPr/>
            <p:nvPr/>
          </p:nvSpPr>
          <p:spPr>
            <a:xfrm>
              <a:off x="11581489" y="2119706"/>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49CBE585-7C5C-A14E-AF9B-7F46FED8EF71}"/>
                </a:ext>
              </a:extLst>
            </p:cNvPr>
            <p:cNvSpPr/>
            <p:nvPr/>
          </p:nvSpPr>
          <p:spPr>
            <a:xfrm>
              <a:off x="11425671" y="2087926"/>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638AC74E-0816-9642-AE32-2EAC9B8A2B28}"/>
                </a:ext>
              </a:extLst>
            </p:cNvPr>
            <p:cNvSpPr/>
            <p:nvPr/>
          </p:nvSpPr>
          <p:spPr>
            <a:xfrm>
              <a:off x="11635263" y="1746303"/>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62BA38C7-EA9C-864F-BB3C-FC2907DE399D}"/>
                </a:ext>
              </a:extLst>
            </p:cNvPr>
            <p:cNvSpPr/>
            <p:nvPr/>
          </p:nvSpPr>
          <p:spPr>
            <a:xfrm>
              <a:off x="11712036" y="2054111"/>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926D63A3-7618-5046-8A44-6CA528C52E7E}"/>
                </a:ext>
              </a:extLst>
            </p:cNvPr>
            <p:cNvSpPr/>
            <p:nvPr/>
          </p:nvSpPr>
          <p:spPr>
            <a:xfrm>
              <a:off x="11435569" y="1777468"/>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9FD8DA5C-BCF4-9045-9CCF-2A297D9148E5}"/>
              </a:ext>
            </a:extLst>
          </p:cNvPr>
          <p:cNvGrpSpPr/>
          <p:nvPr/>
        </p:nvGrpSpPr>
        <p:grpSpPr>
          <a:xfrm>
            <a:off x="8888888" y="3319403"/>
            <a:ext cx="291134" cy="122605"/>
            <a:chOff x="11435569" y="1746303"/>
            <a:chExt cx="291134" cy="122605"/>
          </a:xfrm>
        </p:grpSpPr>
        <p:sp>
          <p:nvSpPr>
            <p:cNvPr id="148" name="Oval 147">
              <a:extLst>
                <a:ext uri="{FF2B5EF4-FFF2-40B4-BE49-F238E27FC236}">
                  <a16:creationId xmlns:a16="http://schemas.microsoft.com/office/drawing/2014/main" id="{9406664F-CEF4-5D43-BE49-5CC61C132205}"/>
                </a:ext>
              </a:extLst>
            </p:cNvPr>
            <p:cNvSpPr/>
            <p:nvPr/>
          </p:nvSpPr>
          <p:spPr>
            <a:xfrm>
              <a:off x="11635263" y="1746303"/>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E3104AAF-294A-BF40-814B-27C11935522C}"/>
                </a:ext>
              </a:extLst>
            </p:cNvPr>
            <p:cNvSpPr/>
            <p:nvPr/>
          </p:nvSpPr>
          <p:spPr>
            <a:xfrm>
              <a:off x="11435569" y="1777468"/>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C413306A-D1FA-EB45-BA14-78B7D28850B7}"/>
              </a:ext>
            </a:extLst>
          </p:cNvPr>
          <p:cNvGrpSpPr/>
          <p:nvPr/>
        </p:nvGrpSpPr>
        <p:grpSpPr>
          <a:xfrm>
            <a:off x="6435469" y="3140074"/>
            <a:ext cx="368498" cy="474920"/>
            <a:chOff x="8681118" y="3140074"/>
            <a:chExt cx="368498" cy="474920"/>
          </a:xfrm>
        </p:grpSpPr>
        <p:grpSp>
          <p:nvGrpSpPr>
            <p:cNvPr id="151" name="Group 150">
              <a:extLst>
                <a:ext uri="{FF2B5EF4-FFF2-40B4-BE49-F238E27FC236}">
                  <a16:creationId xmlns:a16="http://schemas.microsoft.com/office/drawing/2014/main" id="{1687F9CD-BA7F-4E4D-9D5B-72BAB3EB6C42}"/>
                </a:ext>
              </a:extLst>
            </p:cNvPr>
            <p:cNvGrpSpPr/>
            <p:nvPr/>
          </p:nvGrpSpPr>
          <p:grpSpPr>
            <a:xfrm>
              <a:off x="8681118" y="3268717"/>
              <a:ext cx="291134" cy="122605"/>
              <a:chOff x="11435569" y="1746303"/>
              <a:chExt cx="291134" cy="122605"/>
            </a:xfrm>
          </p:grpSpPr>
          <p:sp>
            <p:nvSpPr>
              <p:cNvPr id="152" name="Oval 151">
                <a:extLst>
                  <a:ext uri="{FF2B5EF4-FFF2-40B4-BE49-F238E27FC236}">
                    <a16:creationId xmlns:a16="http://schemas.microsoft.com/office/drawing/2014/main" id="{2DEE906A-807F-AA40-95B4-23427D519B76}"/>
                  </a:ext>
                </a:extLst>
              </p:cNvPr>
              <p:cNvSpPr/>
              <p:nvPr/>
            </p:nvSpPr>
            <p:spPr>
              <a:xfrm>
                <a:off x="11635263" y="1746303"/>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9975B264-FBCF-F747-B7FD-E02DC6302A7C}"/>
                  </a:ext>
                </a:extLst>
              </p:cNvPr>
              <p:cNvSpPr/>
              <p:nvPr/>
            </p:nvSpPr>
            <p:spPr>
              <a:xfrm>
                <a:off x="11435569" y="1777468"/>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4" name="Oval 153">
              <a:extLst>
                <a:ext uri="{FF2B5EF4-FFF2-40B4-BE49-F238E27FC236}">
                  <a16:creationId xmlns:a16="http://schemas.microsoft.com/office/drawing/2014/main" id="{5DEDA88A-A47D-F347-A7B2-88A427048CE2}"/>
                </a:ext>
              </a:extLst>
            </p:cNvPr>
            <p:cNvSpPr/>
            <p:nvPr/>
          </p:nvSpPr>
          <p:spPr>
            <a:xfrm>
              <a:off x="8958176" y="3469301"/>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a:extLst>
                <a:ext uri="{FF2B5EF4-FFF2-40B4-BE49-F238E27FC236}">
                  <a16:creationId xmlns:a16="http://schemas.microsoft.com/office/drawing/2014/main" id="{FAE946C4-03D5-B24D-BB9A-5B76F272AB04}"/>
                </a:ext>
              </a:extLst>
            </p:cNvPr>
            <p:cNvSpPr/>
            <p:nvPr/>
          </p:nvSpPr>
          <p:spPr>
            <a:xfrm>
              <a:off x="8841138" y="3523554"/>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54337A7F-BA49-1E44-B3EF-8E3B6B577113}"/>
                </a:ext>
              </a:extLst>
            </p:cNvPr>
            <p:cNvSpPr/>
            <p:nvPr/>
          </p:nvSpPr>
          <p:spPr>
            <a:xfrm>
              <a:off x="8952700" y="3140074"/>
              <a:ext cx="91440" cy="914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7" name="TextBox 156">
            <a:extLst>
              <a:ext uri="{FF2B5EF4-FFF2-40B4-BE49-F238E27FC236}">
                <a16:creationId xmlns:a16="http://schemas.microsoft.com/office/drawing/2014/main" id="{13B68D70-5C3D-A044-8337-7EDA4A4C1660}"/>
              </a:ext>
            </a:extLst>
          </p:cNvPr>
          <p:cNvSpPr txBox="1"/>
          <p:nvPr/>
        </p:nvSpPr>
        <p:spPr>
          <a:xfrm>
            <a:off x="6026834" y="3683585"/>
            <a:ext cx="3803903" cy="646331"/>
          </a:xfrm>
          <a:prstGeom prst="rect">
            <a:avLst/>
          </a:prstGeom>
          <a:noFill/>
        </p:spPr>
        <p:txBody>
          <a:bodyPr wrap="square" rtlCol="0">
            <a:spAutoFit/>
          </a:bodyPr>
          <a:lstStyle/>
          <a:p>
            <a:r>
              <a:rPr lang="en-US" dirty="0">
                <a:solidFill>
                  <a:schemeClr val="bg1">
                    <a:lumMod val="50000"/>
                  </a:schemeClr>
                </a:solidFill>
              </a:rPr>
              <a:t>Movements inconsistent with baseline mobility -&gt; Displaced -&gt; Returned</a:t>
            </a:r>
          </a:p>
        </p:txBody>
      </p:sp>
      <p:sp>
        <p:nvSpPr>
          <p:cNvPr id="145" name="Title 1">
            <a:extLst>
              <a:ext uri="{FF2B5EF4-FFF2-40B4-BE49-F238E27FC236}">
                <a16:creationId xmlns:a16="http://schemas.microsoft.com/office/drawing/2014/main" id="{892C3CB3-0AA6-5B48-B34D-DB1F35D693DC}"/>
              </a:ext>
            </a:extLst>
          </p:cNvPr>
          <p:cNvSpPr>
            <a:spLocks noGrp="1"/>
          </p:cNvSpPr>
          <p:nvPr>
            <p:ph type="title"/>
          </p:nvPr>
        </p:nvSpPr>
        <p:spPr>
          <a:xfrm>
            <a:off x="274320" y="91440"/>
            <a:ext cx="10515600" cy="1325563"/>
          </a:xfrm>
        </p:spPr>
        <p:txBody>
          <a:bodyPr/>
          <a:lstStyle/>
          <a:p>
            <a:r>
              <a:rPr lang="en-US" dirty="0"/>
              <a:t>Intuition for Methodology</a:t>
            </a:r>
          </a:p>
        </p:txBody>
      </p:sp>
      <p:grpSp>
        <p:nvGrpSpPr>
          <p:cNvPr id="22" name="Group 21">
            <a:extLst>
              <a:ext uri="{FF2B5EF4-FFF2-40B4-BE49-F238E27FC236}">
                <a16:creationId xmlns:a16="http://schemas.microsoft.com/office/drawing/2014/main" id="{5BDC439C-E691-D942-A1E3-E56467A0DB20}"/>
              </a:ext>
            </a:extLst>
          </p:cNvPr>
          <p:cNvGrpSpPr/>
          <p:nvPr/>
        </p:nvGrpSpPr>
        <p:grpSpPr>
          <a:xfrm>
            <a:off x="115614" y="5055828"/>
            <a:ext cx="11941570" cy="2108728"/>
            <a:chOff x="115614" y="5141556"/>
            <a:chExt cx="11941570" cy="2108728"/>
          </a:xfrm>
        </p:grpSpPr>
        <p:sp>
          <p:nvSpPr>
            <p:cNvPr id="12" name="TextBox 11">
              <a:extLst>
                <a:ext uri="{FF2B5EF4-FFF2-40B4-BE49-F238E27FC236}">
                  <a16:creationId xmlns:a16="http://schemas.microsoft.com/office/drawing/2014/main" id="{566AE22D-8607-8444-AABF-766C5EC666A9}"/>
                </a:ext>
              </a:extLst>
            </p:cNvPr>
            <p:cNvSpPr txBox="1"/>
            <p:nvPr/>
          </p:nvSpPr>
          <p:spPr>
            <a:xfrm>
              <a:off x="252412" y="5280514"/>
              <a:ext cx="11687175" cy="1969770"/>
            </a:xfrm>
            <a:prstGeom prst="rect">
              <a:avLst/>
            </a:prstGeom>
            <a:noFill/>
            <a:ln>
              <a:noFill/>
            </a:ln>
          </p:spPr>
          <p:txBody>
            <a:bodyPr wrap="square" rtlCol="0">
              <a:spAutoFit/>
            </a:bodyPr>
            <a:lstStyle/>
            <a:p>
              <a:r>
                <a:rPr lang="en-US" sz="2400" b="1" dirty="0"/>
                <a:t>Mobility Consistency Criteria</a:t>
              </a:r>
              <a:endParaRPr lang="en-US" b="1" dirty="0"/>
            </a:p>
            <a:p>
              <a:pPr marL="285750" indent="-285750">
                <a:buFont typeface="Wingdings" pitchFamily="2" charset="2"/>
                <a:buChar char="§"/>
              </a:pPr>
              <a:r>
                <a:rPr lang="en-US" sz="2000" b="1" dirty="0"/>
                <a:t>Inferred Home </a:t>
              </a:r>
              <a:r>
                <a:rPr lang="en-US" sz="2000" dirty="0"/>
                <a:t>(based on pre-crisis period)</a:t>
              </a:r>
            </a:p>
            <a:p>
              <a:pPr marL="285750" indent="-285750">
                <a:buFont typeface="Wingdings" pitchFamily="2" charset="2"/>
                <a:buChar char="§"/>
              </a:pPr>
              <a:r>
                <a:rPr lang="en-US" sz="2000" b="1" dirty="0"/>
                <a:t>Typical deviation from home </a:t>
              </a:r>
              <a:r>
                <a:rPr lang="en-US" sz="2000" dirty="0"/>
                <a:t>(based on pre-crisis period)</a:t>
              </a:r>
            </a:p>
            <a:p>
              <a:pPr marL="285750" indent="-285750">
                <a:buFont typeface="Wingdings" pitchFamily="2" charset="2"/>
                <a:buChar char="§"/>
              </a:pPr>
              <a:r>
                <a:rPr lang="en-US" sz="2000" b="1" dirty="0"/>
                <a:t>Is the deviation from home in the immediate post-crisis period inconsistent with pre-crisis mobility?</a:t>
              </a:r>
            </a:p>
            <a:p>
              <a:pPr marL="285750" indent="-285750">
                <a:buFont typeface="Arial" panose="020B0604020202020204" pitchFamily="34" charset="0"/>
                <a:buChar char="•"/>
              </a:pPr>
              <a:endParaRPr lang="en-US" sz="2000" b="1" dirty="0">
                <a:solidFill>
                  <a:srgbClr val="7030A0"/>
                </a:solidFill>
              </a:endParaRPr>
            </a:p>
            <a:p>
              <a:pPr marL="285750" indent="-285750">
                <a:buFontTx/>
                <a:buChar char="-"/>
              </a:pPr>
              <a:endParaRPr lang="en-US" b="1" dirty="0"/>
            </a:p>
          </p:txBody>
        </p:sp>
        <p:sp>
          <p:nvSpPr>
            <p:cNvPr id="13" name="Rectangle 12">
              <a:extLst>
                <a:ext uri="{FF2B5EF4-FFF2-40B4-BE49-F238E27FC236}">
                  <a16:creationId xmlns:a16="http://schemas.microsoft.com/office/drawing/2014/main" id="{7499A1FC-D5BE-5942-AA84-3125C430A7F1}"/>
                </a:ext>
              </a:extLst>
            </p:cNvPr>
            <p:cNvSpPr/>
            <p:nvPr/>
          </p:nvSpPr>
          <p:spPr>
            <a:xfrm>
              <a:off x="115614" y="5141556"/>
              <a:ext cx="11941570" cy="169863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582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dissolve">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dissolve">
                                      <p:cBhvr>
                                        <p:cTn id="42" dur="500"/>
                                        <p:tgtEl>
                                          <p:spTgt spid="14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7"/>
                                        </p:tgtEl>
                                        <p:attrNameLst>
                                          <p:attrName>style.visibility</p:attrName>
                                        </p:attrNameLst>
                                      </p:cBhvr>
                                      <p:to>
                                        <p:strVal val="visible"/>
                                      </p:to>
                                    </p:set>
                                    <p:animEffect transition="in" filter="dissolve">
                                      <p:cBhvr>
                                        <p:cTn id="52" dur="500"/>
                                        <p:tgtEl>
                                          <p:spTgt spid="15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4074-82B0-1444-B403-E3C3974354CF}"/>
              </a:ext>
            </a:extLst>
          </p:cNvPr>
          <p:cNvSpPr>
            <a:spLocks noGrp="1"/>
          </p:cNvSpPr>
          <p:nvPr>
            <p:ph type="title"/>
          </p:nvPr>
        </p:nvSpPr>
        <p:spPr>
          <a:xfrm>
            <a:off x="838200" y="8622"/>
            <a:ext cx="10515600" cy="1325563"/>
          </a:xfrm>
        </p:spPr>
        <p:txBody>
          <a:bodyPr/>
          <a:lstStyle/>
          <a:p>
            <a:r>
              <a:rPr lang="en-US" dirty="0"/>
              <a:t>Displacement Methodology: Transition Matrix</a:t>
            </a:r>
          </a:p>
        </p:txBody>
      </p:sp>
      <p:cxnSp>
        <p:nvCxnSpPr>
          <p:cNvPr id="15" name="Straight Connector 14">
            <a:extLst>
              <a:ext uri="{FF2B5EF4-FFF2-40B4-BE49-F238E27FC236}">
                <a16:creationId xmlns:a16="http://schemas.microsoft.com/office/drawing/2014/main" id="{888490D2-8A63-5C45-8D6A-0D8A4B3AAF87}"/>
              </a:ext>
            </a:extLst>
          </p:cNvPr>
          <p:cNvCxnSpPr>
            <a:cxnSpLocks/>
          </p:cNvCxnSpPr>
          <p:nvPr/>
        </p:nvCxnSpPr>
        <p:spPr>
          <a:xfrm>
            <a:off x="1425388" y="2070247"/>
            <a:ext cx="1069172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D8B7CA6-E1F1-EB49-9C4F-1653DBB829A1}"/>
              </a:ext>
            </a:extLst>
          </p:cNvPr>
          <p:cNvCxnSpPr>
            <a:cxnSpLocks/>
          </p:cNvCxnSpPr>
          <p:nvPr/>
        </p:nvCxnSpPr>
        <p:spPr>
          <a:xfrm>
            <a:off x="2783548" y="1546059"/>
            <a:ext cx="0" cy="449790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A247D41-1205-CD49-A8E9-ED08C11F4559}"/>
              </a:ext>
            </a:extLst>
          </p:cNvPr>
          <p:cNvCxnSpPr>
            <a:cxnSpLocks/>
          </p:cNvCxnSpPr>
          <p:nvPr/>
        </p:nvCxnSpPr>
        <p:spPr>
          <a:xfrm>
            <a:off x="4630933" y="1546059"/>
            <a:ext cx="0" cy="449790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6EF59A-CF16-4A40-BBCC-224BE3E6F5A2}"/>
              </a:ext>
            </a:extLst>
          </p:cNvPr>
          <p:cNvCxnSpPr>
            <a:cxnSpLocks/>
          </p:cNvCxnSpPr>
          <p:nvPr/>
        </p:nvCxnSpPr>
        <p:spPr>
          <a:xfrm>
            <a:off x="6545225" y="1562968"/>
            <a:ext cx="0" cy="44809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20B0A0-D63D-0249-832C-B169FAC7011E}"/>
              </a:ext>
            </a:extLst>
          </p:cNvPr>
          <p:cNvCxnSpPr>
            <a:cxnSpLocks/>
          </p:cNvCxnSpPr>
          <p:nvPr/>
        </p:nvCxnSpPr>
        <p:spPr>
          <a:xfrm>
            <a:off x="8370308" y="1562968"/>
            <a:ext cx="0" cy="44809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9462658-BD17-2A48-9FC2-75B49C225BE7}"/>
              </a:ext>
            </a:extLst>
          </p:cNvPr>
          <p:cNvSpPr txBox="1"/>
          <p:nvPr/>
        </p:nvSpPr>
        <p:spPr>
          <a:xfrm>
            <a:off x="1242379" y="1615335"/>
            <a:ext cx="1552319" cy="369332"/>
          </a:xfrm>
          <a:prstGeom prst="rect">
            <a:avLst/>
          </a:prstGeom>
          <a:noFill/>
        </p:spPr>
        <p:txBody>
          <a:bodyPr wrap="square" rtlCol="0">
            <a:spAutoFit/>
          </a:bodyPr>
          <a:lstStyle/>
          <a:p>
            <a:pPr algn="ctr"/>
            <a:r>
              <a:rPr lang="en-US" dirty="0"/>
              <a:t>home city</a:t>
            </a:r>
          </a:p>
        </p:txBody>
      </p:sp>
      <p:sp>
        <p:nvSpPr>
          <p:cNvPr id="31" name="TextBox 30">
            <a:extLst>
              <a:ext uri="{FF2B5EF4-FFF2-40B4-BE49-F238E27FC236}">
                <a16:creationId xmlns:a16="http://schemas.microsoft.com/office/drawing/2014/main" id="{09418068-4311-BB4B-8C74-E78C6A800F77}"/>
              </a:ext>
            </a:extLst>
          </p:cNvPr>
          <p:cNvSpPr txBox="1"/>
          <p:nvPr/>
        </p:nvSpPr>
        <p:spPr>
          <a:xfrm>
            <a:off x="2929218" y="1614387"/>
            <a:ext cx="1552319" cy="369332"/>
          </a:xfrm>
          <a:prstGeom prst="rect">
            <a:avLst/>
          </a:prstGeom>
          <a:noFill/>
        </p:spPr>
        <p:txBody>
          <a:bodyPr wrap="square" rtlCol="0">
            <a:spAutoFit/>
          </a:bodyPr>
          <a:lstStyle/>
          <a:p>
            <a:pPr algn="ctr"/>
            <a:r>
              <a:rPr lang="en-US" dirty="0"/>
              <a:t>home country</a:t>
            </a:r>
          </a:p>
        </p:txBody>
      </p:sp>
      <p:sp>
        <p:nvSpPr>
          <p:cNvPr id="32" name="TextBox 31">
            <a:extLst>
              <a:ext uri="{FF2B5EF4-FFF2-40B4-BE49-F238E27FC236}">
                <a16:creationId xmlns:a16="http://schemas.microsoft.com/office/drawing/2014/main" id="{9C8C4501-2C21-DE47-A374-BB27FCA8ABCF}"/>
              </a:ext>
            </a:extLst>
          </p:cNvPr>
          <p:cNvSpPr txBox="1"/>
          <p:nvPr/>
        </p:nvSpPr>
        <p:spPr>
          <a:xfrm>
            <a:off x="6687248" y="1614387"/>
            <a:ext cx="1552319" cy="369332"/>
          </a:xfrm>
          <a:prstGeom prst="rect">
            <a:avLst/>
          </a:prstGeom>
          <a:noFill/>
        </p:spPr>
        <p:txBody>
          <a:bodyPr wrap="square" rtlCol="0">
            <a:spAutoFit/>
          </a:bodyPr>
          <a:lstStyle/>
          <a:p>
            <a:pPr algn="ctr"/>
            <a:r>
              <a:rPr lang="en-US" dirty="0"/>
              <a:t>current city</a:t>
            </a:r>
          </a:p>
        </p:txBody>
      </p:sp>
      <p:sp>
        <p:nvSpPr>
          <p:cNvPr id="33" name="TextBox 32">
            <a:extLst>
              <a:ext uri="{FF2B5EF4-FFF2-40B4-BE49-F238E27FC236}">
                <a16:creationId xmlns:a16="http://schemas.microsoft.com/office/drawing/2014/main" id="{A226DEF8-D2C2-EF42-8DFB-DB6450E291EC}"/>
              </a:ext>
            </a:extLst>
          </p:cNvPr>
          <p:cNvSpPr txBox="1"/>
          <p:nvPr/>
        </p:nvSpPr>
        <p:spPr>
          <a:xfrm>
            <a:off x="8419226" y="1613172"/>
            <a:ext cx="1721131" cy="369332"/>
          </a:xfrm>
          <a:prstGeom prst="rect">
            <a:avLst/>
          </a:prstGeom>
          <a:noFill/>
        </p:spPr>
        <p:txBody>
          <a:bodyPr wrap="square" rtlCol="0">
            <a:spAutoFit/>
          </a:bodyPr>
          <a:lstStyle/>
          <a:p>
            <a:pPr algn="ctr"/>
            <a:r>
              <a:rPr lang="en-US" dirty="0"/>
              <a:t>current country</a:t>
            </a:r>
          </a:p>
        </p:txBody>
      </p:sp>
      <p:sp>
        <p:nvSpPr>
          <p:cNvPr id="34" name="TextBox 33">
            <a:extLst>
              <a:ext uri="{FF2B5EF4-FFF2-40B4-BE49-F238E27FC236}">
                <a16:creationId xmlns:a16="http://schemas.microsoft.com/office/drawing/2014/main" id="{2DAF3A11-B159-3443-8412-1E4A356D8896}"/>
              </a:ext>
            </a:extLst>
          </p:cNvPr>
          <p:cNvSpPr txBox="1"/>
          <p:nvPr/>
        </p:nvSpPr>
        <p:spPr>
          <a:xfrm>
            <a:off x="4834224" y="1614387"/>
            <a:ext cx="1552319" cy="369332"/>
          </a:xfrm>
          <a:prstGeom prst="rect">
            <a:avLst/>
          </a:prstGeom>
          <a:noFill/>
        </p:spPr>
        <p:txBody>
          <a:bodyPr wrap="square" rtlCol="0">
            <a:spAutoFit/>
          </a:bodyPr>
          <a:lstStyle/>
          <a:p>
            <a:pPr algn="ctr"/>
            <a:r>
              <a:rPr lang="en-US" dirty="0"/>
              <a:t>status</a:t>
            </a:r>
          </a:p>
        </p:txBody>
      </p:sp>
      <p:cxnSp>
        <p:nvCxnSpPr>
          <p:cNvPr id="40" name="Straight Connector 39">
            <a:extLst>
              <a:ext uri="{FF2B5EF4-FFF2-40B4-BE49-F238E27FC236}">
                <a16:creationId xmlns:a16="http://schemas.microsoft.com/office/drawing/2014/main" id="{F3E83D59-5514-C84F-9F74-0276BE52B7AA}"/>
              </a:ext>
            </a:extLst>
          </p:cNvPr>
          <p:cNvCxnSpPr>
            <a:cxnSpLocks/>
          </p:cNvCxnSpPr>
          <p:nvPr/>
        </p:nvCxnSpPr>
        <p:spPr>
          <a:xfrm>
            <a:off x="10173087" y="1562967"/>
            <a:ext cx="0" cy="44809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AB557B1-6B2F-2846-95B3-977BCB9136C8}"/>
              </a:ext>
            </a:extLst>
          </p:cNvPr>
          <p:cNvSpPr txBox="1"/>
          <p:nvPr/>
        </p:nvSpPr>
        <p:spPr>
          <a:xfrm>
            <a:off x="10222827" y="1612724"/>
            <a:ext cx="1998562" cy="369332"/>
          </a:xfrm>
          <a:prstGeom prst="rect">
            <a:avLst/>
          </a:prstGeom>
          <a:noFill/>
        </p:spPr>
        <p:txBody>
          <a:bodyPr wrap="square" rtlCol="0">
            <a:spAutoFit/>
          </a:bodyPr>
          <a:lstStyle/>
          <a:p>
            <a:pPr algn="ctr"/>
            <a:r>
              <a:rPr lang="en-US" dirty="0"/>
              <a:t>number of people</a:t>
            </a:r>
          </a:p>
        </p:txBody>
      </p:sp>
      <p:grpSp>
        <p:nvGrpSpPr>
          <p:cNvPr id="46" name="Group 45">
            <a:extLst>
              <a:ext uri="{FF2B5EF4-FFF2-40B4-BE49-F238E27FC236}">
                <a16:creationId xmlns:a16="http://schemas.microsoft.com/office/drawing/2014/main" id="{88C1951D-6966-0548-B279-041F16DAE024}"/>
              </a:ext>
            </a:extLst>
          </p:cNvPr>
          <p:cNvGrpSpPr/>
          <p:nvPr/>
        </p:nvGrpSpPr>
        <p:grpSpPr>
          <a:xfrm>
            <a:off x="1253530" y="2163336"/>
            <a:ext cx="10863582" cy="468351"/>
            <a:chOff x="1168580" y="1862254"/>
            <a:chExt cx="10863582" cy="468351"/>
          </a:xfrm>
        </p:grpSpPr>
        <p:sp>
          <p:nvSpPr>
            <p:cNvPr id="35" name="TextBox 34">
              <a:extLst>
                <a:ext uri="{FF2B5EF4-FFF2-40B4-BE49-F238E27FC236}">
                  <a16:creationId xmlns:a16="http://schemas.microsoft.com/office/drawing/2014/main" id="{117464B3-3C6C-8143-8250-1C17E1554528}"/>
                </a:ext>
              </a:extLst>
            </p:cNvPr>
            <p:cNvSpPr txBox="1"/>
            <p:nvPr/>
          </p:nvSpPr>
          <p:spPr>
            <a:xfrm>
              <a:off x="1168580" y="1862254"/>
              <a:ext cx="1530018" cy="367990"/>
            </a:xfrm>
            <a:prstGeom prst="rect">
              <a:avLst/>
            </a:prstGeom>
            <a:noFill/>
          </p:spPr>
          <p:txBody>
            <a:bodyPr wrap="square" rtlCol="0">
              <a:spAutoFit/>
            </a:bodyPr>
            <a:lstStyle/>
            <a:p>
              <a:pPr algn="ctr"/>
              <a:r>
                <a:rPr lang="en-US" dirty="0"/>
                <a:t>city 1</a:t>
              </a:r>
            </a:p>
          </p:txBody>
        </p:sp>
        <p:sp>
          <p:nvSpPr>
            <p:cNvPr id="36" name="TextBox 35">
              <a:extLst>
                <a:ext uri="{FF2B5EF4-FFF2-40B4-BE49-F238E27FC236}">
                  <a16:creationId xmlns:a16="http://schemas.microsoft.com/office/drawing/2014/main" id="{89292496-3870-FB42-B870-4FC0E1EC8197}"/>
                </a:ext>
              </a:extLst>
            </p:cNvPr>
            <p:cNvSpPr txBox="1"/>
            <p:nvPr/>
          </p:nvSpPr>
          <p:spPr>
            <a:xfrm>
              <a:off x="6574357" y="1862254"/>
              <a:ext cx="1530018" cy="367990"/>
            </a:xfrm>
            <a:prstGeom prst="rect">
              <a:avLst/>
            </a:prstGeom>
            <a:noFill/>
          </p:spPr>
          <p:txBody>
            <a:bodyPr wrap="square" rtlCol="0">
              <a:spAutoFit/>
            </a:bodyPr>
            <a:lstStyle/>
            <a:p>
              <a:pPr algn="ctr"/>
              <a:r>
                <a:rPr lang="en-US" dirty="0"/>
                <a:t>city 2</a:t>
              </a:r>
            </a:p>
          </p:txBody>
        </p:sp>
        <p:sp>
          <p:nvSpPr>
            <p:cNvPr id="37" name="TextBox 36">
              <a:extLst>
                <a:ext uri="{FF2B5EF4-FFF2-40B4-BE49-F238E27FC236}">
                  <a16:creationId xmlns:a16="http://schemas.microsoft.com/office/drawing/2014/main" id="{F528C1A2-7BEA-B140-8F7A-DED97E023754}"/>
                </a:ext>
              </a:extLst>
            </p:cNvPr>
            <p:cNvSpPr txBox="1"/>
            <p:nvPr/>
          </p:nvSpPr>
          <p:spPr>
            <a:xfrm>
              <a:off x="2812681" y="1862254"/>
              <a:ext cx="1530018" cy="367990"/>
            </a:xfrm>
            <a:prstGeom prst="rect">
              <a:avLst/>
            </a:prstGeom>
            <a:noFill/>
          </p:spPr>
          <p:txBody>
            <a:bodyPr wrap="square" rtlCol="0">
              <a:spAutoFit/>
            </a:bodyPr>
            <a:lstStyle/>
            <a:p>
              <a:pPr algn="ctr"/>
              <a:r>
                <a:rPr lang="en-US" dirty="0"/>
                <a:t>country A</a:t>
              </a:r>
            </a:p>
          </p:txBody>
        </p:sp>
        <p:sp>
          <p:nvSpPr>
            <p:cNvPr id="38" name="TextBox 37">
              <a:extLst>
                <a:ext uri="{FF2B5EF4-FFF2-40B4-BE49-F238E27FC236}">
                  <a16:creationId xmlns:a16="http://schemas.microsoft.com/office/drawing/2014/main" id="{98BAC1B2-3A51-FB44-ACA6-6B8E9D3EF5E3}"/>
                </a:ext>
              </a:extLst>
            </p:cNvPr>
            <p:cNvSpPr txBox="1"/>
            <p:nvPr/>
          </p:nvSpPr>
          <p:spPr>
            <a:xfrm>
              <a:off x="8382710" y="1862254"/>
              <a:ext cx="1530018" cy="367990"/>
            </a:xfrm>
            <a:prstGeom prst="rect">
              <a:avLst/>
            </a:prstGeom>
            <a:noFill/>
          </p:spPr>
          <p:txBody>
            <a:bodyPr wrap="square" rtlCol="0">
              <a:spAutoFit/>
            </a:bodyPr>
            <a:lstStyle/>
            <a:p>
              <a:pPr algn="ctr"/>
              <a:r>
                <a:rPr lang="en-US" dirty="0"/>
                <a:t>country A</a:t>
              </a:r>
            </a:p>
          </p:txBody>
        </p:sp>
        <p:sp>
          <p:nvSpPr>
            <p:cNvPr id="41" name="TextBox 40">
              <a:extLst>
                <a:ext uri="{FF2B5EF4-FFF2-40B4-BE49-F238E27FC236}">
                  <a16:creationId xmlns:a16="http://schemas.microsoft.com/office/drawing/2014/main" id="{7C9902D5-5A1A-AB41-A591-4EFD915CB931}"/>
                </a:ext>
              </a:extLst>
            </p:cNvPr>
            <p:cNvSpPr txBox="1"/>
            <p:nvPr/>
          </p:nvSpPr>
          <p:spPr>
            <a:xfrm>
              <a:off x="4726972" y="1862254"/>
              <a:ext cx="1530018" cy="367990"/>
            </a:xfrm>
            <a:prstGeom prst="rect">
              <a:avLst/>
            </a:prstGeom>
            <a:noFill/>
          </p:spPr>
          <p:txBody>
            <a:bodyPr wrap="square" rtlCol="0">
              <a:spAutoFit/>
            </a:bodyPr>
            <a:lstStyle/>
            <a:p>
              <a:pPr algn="ctr"/>
              <a:r>
                <a:rPr lang="en-US" dirty="0"/>
                <a:t>displaced</a:t>
              </a:r>
            </a:p>
          </p:txBody>
        </p:sp>
        <p:sp>
          <p:nvSpPr>
            <p:cNvPr id="43" name="TextBox 42">
              <a:extLst>
                <a:ext uri="{FF2B5EF4-FFF2-40B4-BE49-F238E27FC236}">
                  <a16:creationId xmlns:a16="http://schemas.microsoft.com/office/drawing/2014/main" id="{8929710A-CA78-E749-8983-4C4B35EF8B99}"/>
                </a:ext>
              </a:extLst>
            </p:cNvPr>
            <p:cNvSpPr txBox="1"/>
            <p:nvPr/>
          </p:nvSpPr>
          <p:spPr>
            <a:xfrm>
              <a:off x="10611663" y="1873082"/>
              <a:ext cx="983166" cy="369332"/>
            </a:xfrm>
            <a:prstGeom prst="rect">
              <a:avLst/>
            </a:prstGeom>
            <a:noFill/>
          </p:spPr>
          <p:txBody>
            <a:bodyPr wrap="square" rtlCol="0">
              <a:spAutoFit/>
            </a:bodyPr>
            <a:lstStyle/>
            <a:p>
              <a:r>
                <a:rPr lang="en-US" dirty="0"/>
                <a:t>&gt;= 10</a:t>
              </a:r>
            </a:p>
          </p:txBody>
        </p:sp>
        <p:cxnSp>
          <p:nvCxnSpPr>
            <p:cNvPr id="45" name="Straight Connector 44">
              <a:extLst>
                <a:ext uri="{FF2B5EF4-FFF2-40B4-BE49-F238E27FC236}">
                  <a16:creationId xmlns:a16="http://schemas.microsoft.com/office/drawing/2014/main" id="{BF5441CF-D04F-2E40-B5BC-ABAC145B6E8B}"/>
                </a:ext>
              </a:extLst>
            </p:cNvPr>
            <p:cNvCxnSpPr>
              <a:cxnSpLocks/>
            </p:cNvCxnSpPr>
            <p:nvPr/>
          </p:nvCxnSpPr>
          <p:spPr>
            <a:xfrm>
              <a:off x="1340438" y="2330605"/>
              <a:ext cx="1069172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50FF9143-CE3D-8F44-83AF-284FC3723D9A}"/>
              </a:ext>
            </a:extLst>
          </p:cNvPr>
          <p:cNvGrpSpPr/>
          <p:nvPr/>
        </p:nvGrpSpPr>
        <p:grpSpPr>
          <a:xfrm>
            <a:off x="1246093" y="2761542"/>
            <a:ext cx="11249839" cy="468351"/>
            <a:chOff x="1168580" y="1862254"/>
            <a:chExt cx="11249839" cy="468351"/>
          </a:xfrm>
        </p:grpSpPr>
        <p:sp>
          <p:nvSpPr>
            <p:cNvPr id="48" name="TextBox 47">
              <a:extLst>
                <a:ext uri="{FF2B5EF4-FFF2-40B4-BE49-F238E27FC236}">
                  <a16:creationId xmlns:a16="http://schemas.microsoft.com/office/drawing/2014/main" id="{7F831435-0D7B-864A-B589-B1C45760DD52}"/>
                </a:ext>
              </a:extLst>
            </p:cNvPr>
            <p:cNvSpPr txBox="1"/>
            <p:nvPr/>
          </p:nvSpPr>
          <p:spPr>
            <a:xfrm>
              <a:off x="1168580" y="1862254"/>
              <a:ext cx="1530018" cy="367990"/>
            </a:xfrm>
            <a:prstGeom prst="rect">
              <a:avLst/>
            </a:prstGeom>
            <a:noFill/>
          </p:spPr>
          <p:txBody>
            <a:bodyPr wrap="square" rtlCol="0">
              <a:spAutoFit/>
            </a:bodyPr>
            <a:lstStyle/>
            <a:p>
              <a:pPr algn="ctr"/>
              <a:r>
                <a:rPr lang="en-US" dirty="0"/>
                <a:t>city 1</a:t>
              </a:r>
            </a:p>
          </p:txBody>
        </p:sp>
        <p:sp>
          <p:nvSpPr>
            <p:cNvPr id="49" name="TextBox 48">
              <a:extLst>
                <a:ext uri="{FF2B5EF4-FFF2-40B4-BE49-F238E27FC236}">
                  <a16:creationId xmlns:a16="http://schemas.microsoft.com/office/drawing/2014/main" id="{37DF440E-DDFD-664D-9327-6DE3402F62B2}"/>
                </a:ext>
              </a:extLst>
            </p:cNvPr>
            <p:cNvSpPr txBox="1"/>
            <p:nvPr/>
          </p:nvSpPr>
          <p:spPr>
            <a:xfrm>
              <a:off x="6574357" y="1862254"/>
              <a:ext cx="1530018" cy="367990"/>
            </a:xfrm>
            <a:prstGeom prst="rect">
              <a:avLst/>
            </a:prstGeom>
            <a:noFill/>
          </p:spPr>
          <p:txBody>
            <a:bodyPr wrap="square" rtlCol="0">
              <a:spAutoFit/>
            </a:bodyPr>
            <a:lstStyle/>
            <a:p>
              <a:pPr algn="ctr"/>
              <a:r>
                <a:rPr lang="en-US" dirty="0"/>
                <a:t>country A</a:t>
              </a:r>
            </a:p>
          </p:txBody>
        </p:sp>
        <p:sp>
          <p:nvSpPr>
            <p:cNvPr id="50" name="TextBox 49">
              <a:extLst>
                <a:ext uri="{FF2B5EF4-FFF2-40B4-BE49-F238E27FC236}">
                  <a16:creationId xmlns:a16="http://schemas.microsoft.com/office/drawing/2014/main" id="{3F48AA42-3678-3C42-A544-BDB589067284}"/>
                </a:ext>
              </a:extLst>
            </p:cNvPr>
            <p:cNvSpPr txBox="1"/>
            <p:nvPr/>
          </p:nvSpPr>
          <p:spPr>
            <a:xfrm>
              <a:off x="2812681" y="1862254"/>
              <a:ext cx="1530018" cy="367990"/>
            </a:xfrm>
            <a:prstGeom prst="rect">
              <a:avLst/>
            </a:prstGeom>
            <a:noFill/>
          </p:spPr>
          <p:txBody>
            <a:bodyPr wrap="square" rtlCol="0">
              <a:spAutoFit/>
            </a:bodyPr>
            <a:lstStyle/>
            <a:p>
              <a:pPr algn="ctr"/>
              <a:r>
                <a:rPr lang="en-US" dirty="0"/>
                <a:t>country A</a:t>
              </a:r>
            </a:p>
          </p:txBody>
        </p:sp>
        <p:sp>
          <p:nvSpPr>
            <p:cNvPr id="51" name="TextBox 50">
              <a:extLst>
                <a:ext uri="{FF2B5EF4-FFF2-40B4-BE49-F238E27FC236}">
                  <a16:creationId xmlns:a16="http://schemas.microsoft.com/office/drawing/2014/main" id="{82634EEF-1AA1-1A4C-9E83-FF38778654EE}"/>
                </a:ext>
              </a:extLst>
            </p:cNvPr>
            <p:cNvSpPr txBox="1"/>
            <p:nvPr/>
          </p:nvSpPr>
          <p:spPr>
            <a:xfrm>
              <a:off x="8382710" y="1862254"/>
              <a:ext cx="1530018" cy="367990"/>
            </a:xfrm>
            <a:prstGeom prst="rect">
              <a:avLst/>
            </a:prstGeom>
            <a:noFill/>
          </p:spPr>
          <p:txBody>
            <a:bodyPr wrap="square" rtlCol="0">
              <a:spAutoFit/>
            </a:bodyPr>
            <a:lstStyle/>
            <a:p>
              <a:pPr algn="ctr"/>
              <a:r>
                <a:rPr lang="en-US" dirty="0"/>
                <a:t>country A</a:t>
              </a:r>
            </a:p>
          </p:txBody>
        </p:sp>
        <p:sp>
          <p:nvSpPr>
            <p:cNvPr id="52" name="TextBox 51">
              <a:extLst>
                <a:ext uri="{FF2B5EF4-FFF2-40B4-BE49-F238E27FC236}">
                  <a16:creationId xmlns:a16="http://schemas.microsoft.com/office/drawing/2014/main" id="{98E1FB8B-990A-9B46-8F7E-45A088C41871}"/>
                </a:ext>
              </a:extLst>
            </p:cNvPr>
            <p:cNvSpPr txBox="1"/>
            <p:nvPr/>
          </p:nvSpPr>
          <p:spPr>
            <a:xfrm>
              <a:off x="4726972" y="1862254"/>
              <a:ext cx="1530018" cy="367990"/>
            </a:xfrm>
            <a:prstGeom prst="rect">
              <a:avLst/>
            </a:prstGeom>
            <a:noFill/>
          </p:spPr>
          <p:txBody>
            <a:bodyPr wrap="square" rtlCol="0">
              <a:spAutoFit/>
            </a:bodyPr>
            <a:lstStyle/>
            <a:p>
              <a:pPr algn="ctr"/>
              <a:r>
                <a:rPr lang="en-US" dirty="0"/>
                <a:t>displaced</a:t>
              </a:r>
            </a:p>
          </p:txBody>
        </p:sp>
        <p:sp>
          <p:nvSpPr>
            <p:cNvPr id="53" name="TextBox 52">
              <a:extLst>
                <a:ext uri="{FF2B5EF4-FFF2-40B4-BE49-F238E27FC236}">
                  <a16:creationId xmlns:a16="http://schemas.microsoft.com/office/drawing/2014/main" id="{5D4C122B-074D-4241-AAC0-E2C840FDC66F}"/>
                </a:ext>
              </a:extLst>
            </p:cNvPr>
            <p:cNvSpPr txBox="1"/>
            <p:nvPr/>
          </p:nvSpPr>
          <p:spPr>
            <a:xfrm>
              <a:off x="10148002" y="1865343"/>
              <a:ext cx="2270417" cy="369332"/>
            </a:xfrm>
            <a:prstGeom prst="rect">
              <a:avLst/>
            </a:prstGeom>
            <a:noFill/>
          </p:spPr>
          <p:txBody>
            <a:bodyPr wrap="square" rtlCol="0">
              <a:spAutoFit/>
            </a:bodyPr>
            <a:lstStyle/>
            <a:p>
              <a:r>
                <a:rPr lang="en-US" dirty="0"/>
                <a:t>sum of &lt; 10 counts</a:t>
              </a:r>
            </a:p>
          </p:txBody>
        </p:sp>
        <p:cxnSp>
          <p:nvCxnSpPr>
            <p:cNvPr id="54" name="Straight Connector 53">
              <a:extLst>
                <a:ext uri="{FF2B5EF4-FFF2-40B4-BE49-F238E27FC236}">
                  <a16:creationId xmlns:a16="http://schemas.microsoft.com/office/drawing/2014/main" id="{5C0C6952-329B-1F47-AE72-9584405F39E5}"/>
                </a:ext>
              </a:extLst>
            </p:cNvPr>
            <p:cNvCxnSpPr>
              <a:cxnSpLocks/>
            </p:cNvCxnSpPr>
            <p:nvPr/>
          </p:nvCxnSpPr>
          <p:spPr>
            <a:xfrm>
              <a:off x="1347875" y="2330605"/>
              <a:ext cx="1069172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A65D1C9F-ABD9-DC4D-9F5B-EAE34C44DF89}"/>
              </a:ext>
            </a:extLst>
          </p:cNvPr>
          <p:cNvGrpSpPr/>
          <p:nvPr/>
        </p:nvGrpSpPr>
        <p:grpSpPr>
          <a:xfrm>
            <a:off x="1234941" y="3340010"/>
            <a:ext cx="11260990" cy="468351"/>
            <a:chOff x="1168580" y="1862254"/>
            <a:chExt cx="11260990" cy="468351"/>
          </a:xfrm>
        </p:grpSpPr>
        <p:sp>
          <p:nvSpPr>
            <p:cNvPr id="56" name="TextBox 55">
              <a:extLst>
                <a:ext uri="{FF2B5EF4-FFF2-40B4-BE49-F238E27FC236}">
                  <a16:creationId xmlns:a16="http://schemas.microsoft.com/office/drawing/2014/main" id="{01096018-F5D7-AA49-ADD4-B93CABC01703}"/>
                </a:ext>
              </a:extLst>
            </p:cNvPr>
            <p:cNvSpPr txBox="1"/>
            <p:nvPr/>
          </p:nvSpPr>
          <p:spPr>
            <a:xfrm>
              <a:off x="1168580" y="1862254"/>
              <a:ext cx="1530018" cy="367990"/>
            </a:xfrm>
            <a:prstGeom prst="rect">
              <a:avLst/>
            </a:prstGeom>
            <a:noFill/>
          </p:spPr>
          <p:txBody>
            <a:bodyPr wrap="square" rtlCol="0">
              <a:spAutoFit/>
            </a:bodyPr>
            <a:lstStyle/>
            <a:p>
              <a:pPr algn="ctr"/>
              <a:r>
                <a:rPr lang="en-US" dirty="0"/>
                <a:t>city 1</a:t>
              </a:r>
            </a:p>
          </p:txBody>
        </p:sp>
        <p:sp>
          <p:nvSpPr>
            <p:cNvPr id="57" name="TextBox 56">
              <a:extLst>
                <a:ext uri="{FF2B5EF4-FFF2-40B4-BE49-F238E27FC236}">
                  <a16:creationId xmlns:a16="http://schemas.microsoft.com/office/drawing/2014/main" id="{ED6D15FC-BE77-3B49-B767-2ABB4EC6D617}"/>
                </a:ext>
              </a:extLst>
            </p:cNvPr>
            <p:cNvSpPr txBox="1"/>
            <p:nvPr/>
          </p:nvSpPr>
          <p:spPr>
            <a:xfrm>
              <a:off x="6490012" y="1862254"/>
              <a:ext cx="1802775" cy="369332"/>
            </a:xfrm>
            <a:prstGeom prst="rect">
              <a:avLst/>
            </a:prstGeom>
            <a:noFill/>
          </p:spPr>
          <p:txBody>
            <a:bodyPr wrap="square" rtlCol="0">
              <a:spAutoFit/>
            </a:bodyPr>
            <a:lstStyle/>
            <a:p>
              <a:pPr algn="ctr"/>
              <a:r>
                <a:rPr lang="en-US" dirty="0"/>
                <a:t>displaced abroad</a:t>
              </a:r>
            </a:p>
          </p:txBody>
        </p:sp>
        <p:sp>
          <p:nvSpPr>
            <p:cNvPr id="58" name="TextBox 57">
              <a:extLst>
                <a:ext uri="{FF2B5EF4-FFF2-40B4-BE49-F238E27FC236}">
                  <a16:creationId xmlns:a16="http://schemas.microsoft.com/office/drawing/2014/main" id="{DA11FD65-E94B-414C-BF9F-06386F24E271}"/>
                </a:ext>
              </a:extLst>
            </p:cNvPr>
            <p:cNvSpPr txBox="1"/>
            <p:nvPr/>
          </p:nvSpPr>
          <p:spPr>
            <a:xfrm>
              <a:off x="2812681" y="1862254"/>
              <a:ext cx="1530018" cy="367990"/>
            </a:xfrm>
            <a:prstGeom prst="rect">
              <a:avLst/>
            </a:prstGeom>
            <a:noFill/>
          </p:spPr>
          <p:txBody>
            <a:bodyPr wrap="square" rtlCol="0">
              <a:spAutoFit/>
            </a:bodyPr>
            <a:lstStyle/>
            <a:p>
              <a:pPr algn="ctr"/>
              <a:r>
                <a:rPr lang="en-US" dirty="0"/>
                <a:t>country A</a:t>
              </a:r>
            </a:p>
          </p:txBody>
        </p:sp>
        <p:sp>
          <p:nvSpPr>
            <p:cNvPr id="59" name="TextBox 58">
              <a:extLst>
                <a:ext uri="{FF2B5EF4-FFF2-40B4-BE49-F238E27FC236}">
                  <a16:creationId xmlns:a16="http://schemas.microsoft.com/office/drawing/2014/main" id="{FF474C77-A4A1-CF46-9D56-0EE89024780D}"/>
                </a:ext>
              </a:extLst>
            </p:cNvPr>
            <p:cNvSpPr txBox="1"/>
            <p:nvPr/>
          </p:nvSpPr>
          <p:spPr>
            <a:xfrm>
              <a:off x="8300224" y="1862254"/>
              <a:ext cx="1872248" cy="369332"/>
            </a:xfrm>
            <a:prstGeom prst="rect">
              <a:avLst/>
            </a:prstGeom>
            <a:noFill/>
          </p:spPr>
          <p:txBody>
            <a:bodyPr wrap="square" rtlCol="0">
              <a:spAutoFit/>
            </a:bodyPr>
            <a:lstStyle/>
            <a:p>
              <a:pPr algn="ctr"/>
              <a:r>
                <a:rPr lang="en-US" dirty="0"/>
                <a:t>displaced abroad</a:t>
              </a:r>
            </a:p>
          </p:txBody>
        </p:sp>
        <p:sp>
          <p:nvSpPr>
            <p:cNvPr id="60" name="TextBox 59">
              <a:extLst>
                <a:ext uri="{FF2B5EF4-FFF2-40B4-BE49-F238E27FC236}">
                  <a16:creationId xmlns:a16="http://schemas.microsoft.com/office/drawing/2014/main" id="{05C46E73-17D3-4C47-8D38-A2CE429C8846}"/>
                </a:ext>
              </a:extLst>
            </p:cNvPr>
            <p:cNvSpPr txBox="1"/>
            <p:nvPr/>
          </p:nvSpPr>
          <p:spPr>
            <a:xfrm>
              <a:off x="4557132" y="1862254"/>
              <a:ext cx="1884557" cy="369332"/>
            </a:xfrm>
            <a:prstGeom prst="rect">
              <a:avLst/>
            </a:prstGeom>
            <a:noFill/>
          </p:spPr>
          <p:txBody>
            <a:bodyPr wrap="square" rtlCol="0">
              <a:spAutoFit/>
            </a:bodyPr>
            <a:lstStyle/>
            <a:p>
              <a:pPr algn="ctr"/>
              <a:r>
                <a:rPr lang="en-US" dirty="0"/>
                <a:t>displaced abroad</a:t>
              </a:r>
            </a:p>
          </p:txBody>
        </p:sp>
        <p:sp>
          <p:nvSpPr>
            <p:cNvPr id="61" name="TextBox 60">
              <a:extLst>
                <a:ext uri="{FF2B5EF4-FFF2-40B4-BE49-F238E27FC236}">
                  <a16:creationId xmlns:a16="http://schemas.microsoft.com/office/drawing/2014/main" id="{4655FC37-5A04-984C-8739-EFA8F670B732}"/>
                </a:ext>
              </a:extLst>
            </p:cNvPr>
            <p:cNvSpPr txBox="1"/>
            <p:nvPr/>
          </p:nvSpPr>
          <p:spPr>
            <a:xfrm>
              <a:off x="10159153" y="1865343"/>
              <a:ext cx="2270417" cy="369332"/>
            </a:xfrm>
            <a:prstGeom prst="rect">
              <a:avLst/>
            </a:prstGeom>
            <a:noFill/>
          </p:spPr>
          <p:txBody>
            <a:bodyPr wrap="square" rtlCol="0">
              <a:spAutoFit/>
            </a:bodyPr>
            <a:lstStyle/>
            <a:p>
              <a:r>
                <a:rPr lang="en-US" dirty="0"/>
                <a:t>sum of all counts</a:t>
              </a:r>
            </a:p>
          </p:txBody>
        </p:sp>
        <p:cxnSp>
          <p:nvCxnSpPr>
            <p:cNvPr id="62" name="Straight Connector 61">
              <a:extLst>
                <a:ext uri="{FF2B5EF4-FFF2-40B4-BE49-F238E27FC236}">
                  <a16:creationId xmlns:a16="http://schemas.microsoft.com/office/drawing/2014/main" id="{61DD1057-DA34-4E4C-B209-20C0E39DB1E4}"/>
                </a:ext>
              </a:extLst>
            </p:cNvPr>
            <p:cNvCxnSpPr>
              <a:cxnSpLocks/>
            </p:cNvCxnSpPr>
            <p:nvPr/>
          </p:nvCxnSpPr>
          <p:spPr>
            <a:xfrm>
              <a:off x="1359027" y="2330605"/>
              <a:ext cx="1069172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EBE6FE85-1642-9243-BDCE-2CC030DB8CAB}"/>
              </a:ext>
            </a:extLst>
          </p:cNvPr>
          <p:cNvGrpSpPr/>
          <p:nvPr/>
        </p:nvGrpSpPr>
        <p:grpSpPr>
          <a:xfrm>
            <a:off x="1207784" y="3934050"/>
            <a:ext cx="10909328" cy="468351"/>
            <a:chOff x="1168580" y="1862254"/>
            <a:chExt cx="10909328" cy="468351"/>
          </a:xfrm>
        </p:grpSpPr>
        <p:sp>
          <p:nvSpPr>
            <p:cNvPr id="64" name="TextBox 63">
              <a:extLst>
                <a:ext uri="{FF2B5EF4-FFF2-40B4-BE49-F238E27FC236}">
                  <a16:creationId xmlns:a16="http://schemas.microsoft.com/office/drawing/2014/main" id="{7B7A0ED8-103A-384D-8718-FF29D334FF13}"/>
                </a:ext>
              </a:extLst>
            </p:cNvPr>
            <p:cNvSpPr txBox="1"/>
            <p:nvPr/>
          </p:nvSpPr>
          <p:spPr>
            <a:xfrm>
              <a:off x="1168580" y="1862254"/>
              <a:ext cx="1530018" cy="367990"/>
            </a:xfrm>
            <a:prstGeom prst="rect">
              <a:avLst/>
            </a:prstGeom>
            <a:noFill/>
          </p:spPr>
          <p:txBody>
            <a:bodyPr wrap="square" rtlCol="0">
              <a:spAutoFit/>
            </a:bodyPr>
            <a:lstStyle/>
            <a:p>
              <a:pPr algn="ctr"/>
              <a:r>
                <a:rPr lang="en-US" dirty="0"/>
                <a:t>city 1</a:t>
              </a:r>
            </a:p>
          </p:txBody>
        </p:sp>
        <p:sp>
          <p:nvSpPr>
            <p:cNvPr id="65" name="TextBox 64">
              <a:extLst>
                <a:ext uri="{FF2B5EF4-FFF2-40B4-BE49-F238E27FC236}">
                  <a16:creationId xmlns:a16="http://schemas.microsoft.com/office/drawing/2014/main" id="{655F0989-2A71-F34E-BBA4-32989334B62A}"/>
                </a:ext>
              </a:extLst>
            </p:cNvPr>
            <p:cNvSpPr txBox="1"/>
            <p:nvPr/>
          </p:nvSpPr>
          <p:spPr>
            <a:xfrm>
              <a:off x="6490012" y="1862254"/>
              <a:ext cx="1802775" cy="369332"/>
            </a:xfrm>
            <a:prstGeom prst="rect">
              <a:avLst/>
            </a:prstGeom>
            <a:noFill/>
          </p:spPr>
          <p:txBody>
            <a:bodyPr wrap="square" rtlCol="0">
              <a:spAutoFit/>
            </a:bodyPr>
            <a:lstStyle/>
            <a:p>
              <a:pPr algn="ctr"/>
              <a:r>
                <a:rPr lang="en-US" dirty="0"/>
                <a:t>never displaced</a:t>
              </a:r>
            </a:p>
          </p:txBody>
        </p:sp>
        <p:sp>
          <p:nvSpPr>
            <p:cNvPr id="66" name="TextBox 65">
              <a:extLst>
                <a:ext uri="{FF2B5EF4-FFF2-40B4-BE49-F238E27FC236}">
                  <a16:creationId xmlns:a16="http://schemas.microsoft.com/office/drawing/2014/main" id="{01730003-BEE6-5046-86DE-550B51755F3C}"/>
                </a:ext>
              </a:extLst>
            </p:cNvPr>
            <p:cNvSpPr txBox="1"/>
            <p:nvPr/>
          </p:nvSpPr>
          <p:spPr>
            <a:xfrm>
              <a:off x="2812681" y="1862254"/>
              <a:ext cx="1530018" cy="367990"/>
            </a:xfrm>
            <a:prstGeom prst="rect">
              <a:avLst/>
            </a:prstGeom>
            <a:noFill/>
          </p:spPr>
          <p:txBody>
            <a:bodyPr wrap="square" rtlCol="0">
              <a:spAutoFit/>
            </a:bodyPr>
            <a:lstStyle/>
            <a:p>
              <a:pPr algn="ctr"/>
              <a:r>
                <a:rPr lang="en-US" dirty="0"/>
                <a:t>country A</a:t>
              </a:r>
            </a:p>
          </p:txBody>
        </p:sp>
        <p:sp>
          <p:nvSpPr>
            <p:cNvPr id="67" name="TextBox 66">
              <a:extLst>
                <a:ext uri="{FF2B5EF4-FFF2-40B4-BE49-F238E27FC236}">
                  <a16:creationId xmlns:a16="http://schemas.microsoft.com/office/drawing/2014/main" id="{2694B0F0-DF5B-BA4F-B66D-0C3876330000}"/>
                </a:ext>
              </a:extLst>
            </p:cNvPr>
            <p:cNvSpPr txBox="1"/>
            <p:nvPr/>
          </p:nvSpPr>
          <p:spPr>
            <a:xfrm>
              <a:off x="8311375" y="1862254"/>
              <a:ext cx="1872248" cy="369332"/>
            </a:xfrm>
            <a:prstGeom prst="rect">
              <a:avLst/>
            </a:prstGeom>
            <a:noFill/>
          </p:spPr>
          <p:txBody>
            <a:bodyPr wrap="square" rtlCol="0">
              <a:spAutoFit/>
            </a:bodyPr>
            <a:lstStyle/>
            <a:p>
              <a:pPr algn="ctr"/>
              <a:r>
                <a:rPr lang="en-US" dirty="0"/>
                <a:t>never displaced</a:t>
              </a:r>
            </a:p>
          </p:txBody>
        </p:sp>
        <p:sp>
          <p:nvSpPr>
            <p:cNvPr id="68" name="TextBox 67">
              <a:extLst>
                <a:ext uri="{FF2B5EF4-FFF2-40B4-BE49-F238E27FC236}">
                  <a16:creationId xmlns:a16="http://schemas.microsoft.com/office/drawing/2014/main" id="{8420830A-79EB-A34F-9D1B-FE1BFC7C52B8}"/>
                </a:ext>
              </a:extLst>
            </p:cNvPr>
            <p:cNvSpPr txBox="1"/>
            <p:nvPr/>
          </p:nvSpPr>
          <p:spPr>
            <a:xfrm>
              <a:off x="4568283" y="1862254"/>
              <a:ext cx="1884557" cy="369332"/>
            </a:xfrm>
            <a:prstGeom prst="rect">
              <a:avLst/>
            </a:prstGeom>
            <a:noFill/>
          </p:spPr>
          <p:txBody>
            <a:bodyPr wrap="square" rtlCol="0">
              <a:spAutoFit/>
            </a:bodyPr>
            <a:lstStyle/>
            <a:p>
              <a:pPr algn="ctr"/>
              <a:r>
                <a:rPr lang="en-US" dirty="0"/>
                <a:t>never displaced</a:t>
              </a:r>
            </a:p>
          </p:txBody>
        </p:sp>
        <p:sp>
          <p:nvSpPr>
            <p:cNvPr id="69" name="TextBox 68">
              <a:extLst>
                <a:ext uri="{FF2B5EF4-FFF2-40B4-BE49-F238E27FC236}">
                  <a16:creationId xmlns:a16="http://schemas.microsoft.com/office/drawing/2014/main" id="{431D821E-36C9-6244-BA25-387BE3DC00D0}"/>
                </a:ext>
              </a:extLst>
            </p:cNvPr>
            <p:cNvSpPr txBox="1"/>
            <p:nvPr/>
          </p:nvSpPr>
          <p:spPr>
            <a:xfrm>
              <a:off x="10652455" y="1884597"/>
              <a:ext cx="725572" cy="369332"/>
            </a:xfrm>
            <a:prstGeom prst="rect">
              <a:avLst/>
            </a:prstGeom>
            <a:noFill/>
          </p:spPr>
          <p:txBody>
            <a:bodyPr wrap="square" rtlCol="0">
              <a:spAutoFit/>
            </a:bodyPr>
            <a:lstStyle/>
            <a:p>
              <a:r>
                <a:rPr lang="en-US" dirty="0"/>
                <a:t>&gt;= 10</a:t>
              </a:r>
            </a:p>
          </p:txBody>
        </p:sp>
        <p:cxnSp>
          <p:nvCxnSpPr>
            <p:cNvPr id="70" name="Straight Connector 69">
              <a:extLst>
                <a:ext uri="{FF2B5EF4-FFF2-40B4-BE49-F238E27FC236}">
                  <a16:creationId xmlns:a16="http://schemas.microsoft.com/office/drawing/2014/main" id="{0EDA33A3-6578-9549-AEC2-E89D3EE011D6}"/>
                </a:ext>
              </a:extLst>
            </p:cNvPr>
            <p:cNvCxnSpPr>
              <a:cxnSpLocks/>
            </p:cNvCxnSpPr>
            <p:nvPr/>
          </p:nvCxnSpPr>
          <p:spPr>
            <a:xfrm>
              <a:off x="1386184" y="2330605"/>
              <a:ext cx="1069172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56DAC5AD-6206-374C-8019-4EF60F12914F}"/>
              </a:ext>
            </a:extLst>
          </p:cNvPr>
          <p:cNvGrpSpPr/>
          <p:nvPr/>
        </p:nvGrpSpPr>
        <p:grpSpPr>
          <a:xfrm>
            <a:off x="1190775" y="4511176"/>
            <a:ext cx="10909328" cy="468351"/>
            <a:chOff x="1168580" y="1862254"/>
            <a:chExt cx="10909328" cy="468351"/>
          </a:xfrm>
        </p:grpSpPr>
        <p:sp>
          <p:nvSpPr>
            <p:cNvPr id="77" name="TextBox 76">
              <a:extLst>
                <a:ext uri="{FF2B5EF4-FFF2-40B4-BE49-F238E27FC236}">
                  <a16:creationId xmlns:a16="http://schemas.microsoft.com/office/drawing/2014/main" id="{1B4D18FE-88B9-7E4C-A8D3-F5B31246A847}"/>
                </a:ext>
              </a:extLst>
            </p:cNvPr>
            <p:cNvSpPr txBox="1"/>
            <p:nvPr/>
          </p:nvSpPr>
          <p:spPr>
            <a:xfrm>
              <a:off x="1168580" y="1862254"/>
              <a:ext cx="1530018" cy="367990"/>
            </a:xfrm>
            <a:prstGeom prst="rect">
              <a:avLst/>
            </a:prstGeom>
            <a:noFill/>
          </p:spPr>
          <p:txBody>
            <a:bodyPr wrap="square" rtlCol="0">
              <a:spAutoFit/>
            </a:bodyPr>
            <a:lstStyle/>
            <a:p>
              <a:pPr algn="ctr"/>
              <a:r>
                <a:rPr lang="en-US" dirty="0"/>
                <a:t>city 1</a:t>
              </a:r>
            </a:p>
          </p:txBody>
        </p:sp>
        <p:sp>
          <p:nvSpPr>
            <p:cNvPr id="78" name="TextBox 77">
              <a:extLst>
                <a:ext uri="{FF2B5EF4-FFF2-40B4-BE49-F238E27FC236}">
                  <a16:creationId xmlns:a16="http://schemas.microsoft.com/office/drawing/2014/main" id="{0B4DAD8A-B95F-7046-9569-E5C4FC612DD8}"/>
                </a:ext>
              </a:extLst>
            </p:cNvPr>
            <p:cNvSpPr txBox="1"/>
            <p:nvPr/>
          </p:nvSpPr>
          <p:spPr>
            <a:xfrm>
              <a:off x="6490012" y="1862254"/>
              <a:ext cx="1802775" cy="369332"/>
            </a:xfrm>
            <a:prstGeom prst="rect">
              <a:avLst/>
            </a:prstGeom>
            <a:noFill/>
          </p:spPr>
          <p:txBody>
            <a:bodyPr wrap="square" rtlCol="0">
              <a:spAutoFit/>
            </a:bodyPr>
            <a:lstStyle/>
            <a:p>
              <a:pPr algn="ctr"/>
              <a:r>
                <a:rPr lang="en-US" dirty="0"/>
                <a:t>returned</a:t>
              </a:r>
            </a:p>
          </p:txBody>
        </p:sp>
        <p:sp>
          <p:nvSpPr>
            <p:cNvPr id="79" name="TextBox 78">
              <a:extLst>
                <a:ext uri="{FF2B5EF4-FFF2-40B4-BE49-F238E27FC236}">
                  <a16:creationId xmlns:a16="http://schemas.microsoft.com/office/drawing/2014/main" id="{4E029A24-677B-514D-B016-BEC22CA1972F}"/>
                </a:ext>
              </a:extLst>
            </p:cNvPr>
            <p:cNvSpPr txBox="1"/>
            <p:nvPr/>
          </p:nvSpPr>
          <p:spPr>
            <a:xfrm>
              <a:off x="2812681" y="1862254"/>
              <a:ext cx="1530018" cy="367990"/>
            </a:xfrm>
            <a:prstGeom prst="rect">
              <a:avLst/>
            </a:prstGeom>
            <a:noFill/>
          </p:spPr>
          <p:txBody>
            <a:bodyPr wrap="square" rtlCol="0">
              <a:spAutoFit/>
            </a:bodyPr>
            <a:lstStyle/>
            <a:p>
              <a:pPr algn="ctr"/>
              <a:r>
                <a:rPr lang="en-US" dirty="0"/>
                <a:t>country A</a:t>
              </a:r>
            </a:p>
          </p:txBody>
        </p:sp>
        <p:sp>
          <p:nvSpPr>
            <p:cNvPr id="80" name="TextBox 79">
              <a:extLst>
                <a:ext uri="{FF2B5EF4-FFF2-40B4-BE49-F238E27FC236}">
                  <a16:creationId xmlns:a16="http://schemas.microsoft.com/office/drawing/2014/main" id="{F97DBDF1-9247-C945-B42C-EE071DD98C86}"/>
                </a:ext>
              </a:extLst>
            </p:cNvPr>
            <p:cNvSpPr txBox="1"/>
            <p:nvPr/>
          </p:nvSpPr>
          <p:spPr>
            <a:xfrm>
              <a:off x="8311375" y="1862254"/>
              <a:ext cx="1872248" cy="369332"/>
            </a:xfrm>
            <a:prstGeom prst="rect">
              <a:avLst/>
            </a:prstGeom>
            <a:noFill/>
          </p:spPr>
          <p:txBody>
            <a:bodyPr wrap="square" rtlCol="0">
              <a:spAutoFit/>
            </a:bodyPr>
            <a:lstStyle/>
            <a:p>
              <a:pPr algn="ctr"/>
              <a:r>
                <a:rPr lang="en-US" dirty="0"/>
                <a:t>returned</a:t>
              </a:r>
            </a:p>
          </p:txBody>
        </p:sp>
        <p:sp>
          <p:nvSpPr>
            <p:cNvPr id="81" name="TextBox 80">
              <a:extLst>
                <a:ext uri="{FF2B5EF4-FFF2-40B4-BE49-F238E27FC236}">
                  <a16:creationId xmlns:a16="http://schemas.microsoft.com/office/drawing/2014/main" id="{4EBFB92E-A75C-E64B-91F4-CBEF8BD55BE4}"/>
                </a:ext>
              </a:extLst>
            </p:cNvPr>
            <p:cNvSpPr txBox="1"/>
            <p:nvPr/>
          </p:nvSpPr>
          <p:spPr>
            <a:xfrm>
              <a:off x="4568283" y="1862254"/>
              <a:ext cx="1884557" cy="369332"/>
            </a:xfrm>
            <a:prstGeom prst="rect">
              <a:avLst/>
            </a:prstGeom>
            <a:noFill/>
          </p:spPr>
          <p:txBody>
            <a:bodyPr wrap="square" rtlCol="0">
              <a:spAutoFit/>
            </a:bodyPr>
            <a:lstStyle/>
            <a:p>
              <a:pPr algn="ctr"/>
              <a:r>
                <a:rPr lang="en-US" dirty="0"/>
                <a:t>returned</a:t>
              </a:r>
            </a:p>
          </p:txBody>
        </p:sp>
        <p:sp>
          <p:nvSpPr>
            <p:cNvPr id="82" name="TextBox 81">
              <a:extLst>
                <a:ext uri="{FF2B5EF4-FFF2-40B4-BE49-F238E27FC236}">
                  <a16:creationId xmlns:a16="http://schemas.microsoft.com/office/drawing/2014/main" id="{E392DB51-76D8-4542-BDF3-7B69999AC4FE}"/>
                </a:ext>
              </a:extLst>
            </p:cNvPr>
            <p:cNvSpPr txBox="1"/>
            <p:nvPr/>
          </p:nvSpPr>
          <p:spPr>
            <a:xfrm>
              <a:off x="10203758" y="1865343"/>
              <a:ext cx="1656984" cy="369332"/>
            </a:xfrm>
            <a:prstGeom prst="rect">
              <a:avLst/>
            </a:prstGeom>
            <a:noFill/>
          </p:spPr>
          <p:txBody>
            <a:bodyPr wrap="square" rtlCol="0">
              <a:spAutoFit/>
            </a:bodyPr>
            <a:lstStyle/>
            <a:p>
              <a:pPr algn="ctr"/>
              <a:r>
                <a:rPr lang="en-US" dirty="0"/>
                <a:t>&gt;= 10</a:t>
              </a:r>
            </a:p>
          </p:txBody>
        </p:sp>
        <p:cxnSp>
          <p:nvCxnSpPr>
            <p:cNvPr id="83" name="Straight Connector 82">
              <a:extLst>
                <a:ext uri="{FF2B5EF4-FFF2-40B4-BE49-F238E27FC236}">
                  <a16:creationId xmlns:a16="http://schemas.microsoft.com/office/drawing/2014/main" id="{395F7BB1-481A-534E-BFEA-844CAB32A11F}"/>
                </a:ext>
              </a:extLst>
            </p:cNvPr>
            <p:cNvCxnSpPr>
              <a:cxnSpLocks/>
            </p:cNvCxnSpPr>
            <p:nvPr/>
          </p:nvCxnSpPr>
          <p:spPr>
            <a:xfrm>
              <a:off x="1403193" y="2330605"/>
              <a:ext cx="1067471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9F57F3B9-05DF-144C-A658-F78F4951847D}"/>
              </a:ext>
            </a:extLst>
          </p:cNvPr>
          <p:cNvGrpSpPr/>
          <p:nvPr/>
        </p:nvGrpSpPr>
        <p:grpSpPr>
          <a:xfrm>
            <a:off x="1190775" y="5105216"/>
            <a:ext cx="10909328" cy="468351"/>
            <a:chOff x="1168580" y="1862254"/>
            <a:chExt cx="10909328" cy="468351"/>
          </a:xfrm>
        </p:grpSpPr>
        <p:sp>
          <p:nvSpPr>
            <p:cNvPr id="85" name="TextBox 84">
              <a:extLst>
                <a:ext uri="{FF2B5EF4-FFF2-40B4-BE49-F238E27FC236}">
                  <a16:creationId xmlns:a16="http://schemas.microsoft.com/office/drawing/2014/main" id="{CE051221-AE2C-1947-8A6E-746FB3F91B8F}"/>
                </a:ext>
              </a:extLst>
            </p:cNvPr>
            <p:cNvSpPr txBox="1"/>
            <p:nvPr/>
          </p:nvSpPr>
          <p:spPr>
            <a:xfrm>
              <a:off x="1168580" y="1862254"/>
              <a:ext cx="1530018" cy="367990"/>
            </a:xfrm>
            <a:prstGeom prst="rect">
              <a:avLst/>
            </a:prstGeom>
            <a:noFill/>
          </p:spPr>
          <p:txBody>
            <a:bodyPr wrap="square" rtlCol="0">
              <a:spAutoFit/>
            </a:bodyPr>
            <a:lstStyle/>
            <a:p>
              <a:pPr algn="ctr"/>
              <a:r>
                <a:rPr lang="en-US" dirty="0"/>
                <a:t>city 3</a:t>
              </a:r>
            </a:p>
          </p:txBody>
        </p:sp>
        <p:sp>
          <p:nvSpPr>
            <p:cNvPr id="86" name="TextBox 85">
              <a:extLst>
                <a:ext uri="{FF2B5EF4-FFF2-40B4-BE49-F238E27FC236}">
                  <a16:creationId xmlns:a16="http://schemas.microsoft.com/office/drawing/2014/main" id="{4A54AC27-DDB0-A04E-A2FB-B9875D45AD7A}"/>
                </a:ext>
              </a:extLst>
            </p:cNvPr>
            <p:cNvSpPr txBox="1"/>
            <p:nvPr/>
          </p:nvSpPr>
          <p:spPr>
            <a:xfrm>
              <a:off x="6523465" y="1862254"/>
              <a:ext cx="1802775" cy="369332"/>
            </a:xfrm>
            <a:prstGeom prst="rect">
              <a:avLst/>
            </a:prstGeom>
            <a:noFill/>
          </p:spPr>
          <p:txBody>
            <a:bodyPr wrap="square" rtlCol="0">
              <a:spAutoFit/>
            </a:bodyPr>
            <a:lstStyle/>
            <a:p>
              <a:pPr algn="ctr"/>
              <a:r>
                <a:rPr lang="en-US" dirty="0"/>
                <a:t>too few to report</a:t>
              </a:r>
            </a:p>
          </p:txBody>
        </p:sp>
        <p:sp>
          <p:nvSpPr>
            <p:cNvPr id="87" name="TextBox 86">
              <a:extLst>
                <a:ext uri="{FF2B5EF4-FFF2-40B4-BE49-F238E27FC236}">
                  <a16:creationId xmlns:a16="http://schemas.microsoft.com/office/drawing/2014/main" id="{10783055-163B-344B-86B5-EABB47A23A78}"/>
                </a:ext>
              </a:extLst>
            </p:cNvPr>
            <p:cNvSpPr txBox="1"/>
            <p:nvPr/>
          </p:nvSpPr>
          <p:spPr>
            <a:xfrm>
              <a:off x="2812681" y="1862254"/>
              <a:ext cx="1530018" cy="367990"/>
            </a:xfrm>
            <a:prstGeom prst="rect">
              <a:avLst/>
            </a:prstGeom>
            <a:noFill/>
          </p:spPr>
          <p:txBody>
            <a:bodyPr wrap="square" rtlCol="0">
              <a:spAutoFit/>
            </a:bodyPr>
            <a:lstStyle/>
            <a:p>
              <a:pPr algn="ctr"/>
              <a:r>
                <a:rPr lang="en-US" dirty="0"/>
                <a:t>country B</a:t>
              </a:r>
            </a:p>
          </p:txBody>
        </p:sp>
        <p:sp>
          <p:nvSpPr>
            <p:cNvPr id="88" name="TextBox 87">
              <a:extLst>
                <a:ext uri="{FF2B5EF4-FFF2-40B4-BE49-F238E27FC236}">
                  <a16:creationId xmlns:a16="http://schemas.microsoft.com/office/drawing/2014/main" id="{CE61D8D5-BFBD-C244-8863-EE742A3F74C5}"/>
                </a:ext>
              </a:extLst>
            </p:cNvPr>
            <p:cNvSpPr txBox="1"/>
            <p:nvPr/>
          </p:nvSpPr>
          <p:spPr>
            <a:xfrm>
              <a:off x="8344828" y="1862254"/>
              <a:ext cx="1872248" cy="369332"/>
            </a:xfrm>
            <a:prstGeom prst="rect">
              <a:avLst/>
            </a:prstGeom>
            <a:noFill/>
          </p:spPr>
          <p:txBody>
            <a:bodyPr wrap="square" rtlCol="0">
              <a:spAutoFit/>
            </a:bodyPr>
            <a:lstStyle/>
            <a:p>
              <a:pPr algn="ctr"/>
              <a:r>
                <a:rPr lang="en-US" dirty="0"/>
                <a:t>too few to report</a:t>
              </a:r>
            </a:p>
          </p:txBody>
        </p:sp>
        <p:sp>
          <p:nvSpPr>
            <p:cNvPr id="89" name="TextBox 88">
              <a:extLst>
                <a:ext uri="{FF2B5EF4-FFF2-40B4-BE49-F238E27FC236}">
                  <a16:creationId xmlns:a16="http://schemas.microsoft.com/office/drawing/2014/main" id="{954F7023-55F1-684F-B4E9-3196C6ECC0EE}"/>
                </a:ext>
              </a:extLst>
            </p:cNvPr>
            <p:cNvSpPr txBox="1"/>
            <p:nvPr/>
          </p:nvSpPr>
          <p:spPr>
            <a:xfrm>
              <a:off x="4568283" y="1862254"/>
              <a:ext cx="1884557" cy="369332"/>
            </a:xfrm>
            <a:prstGeom prst="rect">
              <a:avLst/>
            </a:prstGeom>
            <a:noFill/>
          </p:spPr>
          <p:txBody>
            <a:bodyPr wrap="square" rtlCol="0">
              <a:spAutoFit/>
            </a:bodyPr>
            <a:lstStyle/>
            <a:p>
              <a:pPr algn="ctr"/>
              <a:r>
                <a:rPr lang="en-US" dirty="0"/>
                <a:t>returned</a:t>
              </a:r>
            </a:p>
          </p:txBody>
        </p:sp>
        <p:sp>
          <p:nvSpPr>
            <p:cNvPr id="90" name="TextBox 89">
              <a:extLst>
                <a:ext uri="{FF2B5EF4-FFF2-40B4-BE49-F238E27FC236}">
                  <a16:creationId xmlns:a16="http://schemas.microsoft.com/office/drawing/2014/main" id="{DFBA232A-A275-0645-AFD8-E81FF0759D2F}"/>
                </a:ext>
              </a:extLst>
            </p:cNvPr>
            <p:cNvSpPr txBox="1"/>
            <p:nvPr/>
          </p:nvSpPr>
          <p:spPr>
            <a:xfrm>
              <a:off x="10203758" y="1865343"/>
              <a:ext cx="1656984" cy="369332"/>
            </a:xfrm>
            <a:prstGeom prst="rect">
              <a:avLst/>
            </a:prstGeom>
            <a:noFill/>
          </p:spPr>
          <p:txBody>
            <a:bodyPr wrap="square" rtlCol="0">
              <a:spAutoFit/>
            </a:bodyPr>
            <a:lstStyle/>
            <a:p>
              <a:pPr algn="ctr"/>
              <a:r>
                <a:rPr lang="en-US" dirty="0"/>
                <a:t>NA</a:t>
              </a:r>
            </a:p>
          </p:txBody>
        </p:sp>
        <p:cxnSp>
          <p:nvCxnSpPr>
            <p:cNvPr id="91" name="Straight Connector 90">
              <a:extLst>
                <a:ext uri="{FF2B5EF4-FFF2-40B4-BE49-F238E27FC236}">
                  <a16:creationId xmlns:a16="http://schemas.microsoft.com/office/drawing/2014/main" id="{4951A9AE-7A7C-AB49-8495-0DFB70B4CE8C}"/>
                </a:ext>
              </a:extLst>
            </p:cNvPr>
            <p:cNvCxnSpPr>
              <a:cxnSpLocks/>
            </p:cNvCxnSpPr>
            <p:nvPr/>
          </p:nvCxnSpPr>
          <p:spPr>
            <a:xfrm>
              <a:off x="1403193" y="2330605"/>
              <a:ext cx="1067471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D943E1E-FE44-D048-B35F-9A6CCBE4C877}"/>
              </a:ext>
            </a:extLst>
          </p:cNvPr>
          <p:cNvGrpSpPr/>
          <p:nvPr/>
        </p:nvGrpSpPr>
        <p:grpSpPr>
          <a:xfrm>
            <a:off x="74887" y="2070247"/>
            <a:ext cx="12025216" cy="562521"/>
            <a:chOff x="74887" y="2070247"/>
            <a:chExt cx="12025216" cy="562521"/>
          </a:xfrm>
        </p:grpSpPr>
        <p:sp>
          <p:nvSpPr>
            <p:cNvPr id="13" name="Rectangle 12">
              <a:extLst>
                <a:ext uri="{FF2B5EF4-FFF2-40B4-BE49-F238E27FC236}">
                  <a16:creationId xmlns:a16="http://schemas.microsoft.com/office/drawing/2014/main" id="{CD4F2C8F-1FAD-3345-8053-2ADC7C7BD1BF}"/>
                </a:ext>
              </a:extLst>
            </p:cNvPr>
            <p:cNvSpPr/>
            <p:nvPr/>
          </p:nvSpPr>
          <p:spPr>
            <a:xfrm>
              <a:off x="74888" y="2070247"/>
              <a:ext cx="12025215" cy="561440"/>
            </a:xfrm>
            <a:prstGeom prst="rect">
              <a:avLst/>
            </a:prstGeom>
            <a:solidFill>
              <a:srgbClr val="0070C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7AF71925-7980-B249-B7C3-93B5A9E74544}"/>
                </a:ext>
              </a:extLst>
            </p:cNvPr>
            <p:cNvSpPr txBox="1"/>
            <p:nvPr/>
          </p:nvSpPr>
          <p:spPr>
            <a:xfrm>
              <a:off x="74887" y="2109548"/>
              <a:ext cx="1530011" cy="523220"/>
            </a:xfrm>
            <a:prstGeom prst="rect">
              <a:avLst/>
            </a:prstGeom>
            <a:noFill/>
          </p:spPr>
          <p:txBody>
            <a:bodyPr wrap="square" rtlCol="0">
              <a:spAutoFit/>
            </a:bodyPr>
            <a:lstStyle/>
            <a:p>
              <a:r>
                <a:rPr lang="en-US" sz="1400" b="1" dirty="0"/>
                <a:t>Directly reported transitions</a:t>
              </a:r>
            </a:p>
          </p:txBody>
        </p:sp>
      </p:grpSp>
      <p:grpSp>
        <p:nvGrpSpPr>
          <p:cNvPr id="92" name="Group 91">
            <a:extLst>
              <a:ext uri="{FF2B5EF4-FFF2-40B4-BE49-F238E27FC236}">
                <a16:creationId xmlns:a16="http://schemas.microsoft.com/office/drawing/2014/main" id="{5EE4285F-0F7F-B14E-9F88-578DBCCD583F}"/>
              </a:ext>
            </a:extLst>
          </p:cNvPr>
          <p:cNvGrpSpPr/>
          <p:nvPr/>
        </p:nvGrpSpPr>
        <p:grpSpPr>
          <a:xfrm>
            <a:off x="74887" y="2652612"/>
            <a:ext cx="12025215" cy="561440"/>
            <a:chOff x="-77513" y="2487026"/>
            <a:chExt cx="12025215" cy="561440"/>
          </a:xfrm>
        </p:grpSpPr>
        <p:sp>
          <p:nvSpPr>
            <p:cNvPr id="93" name="Rectangle 92">
              <a:extLst>
                <a:ext uri="{FF2B5EF4-FFF2-40B4-BE49-F238E27FC236}">
                  <a16:creationId xmlns:a16="http://schemas.microsoft.com/office/drawing/2014/main" id="{B6647A34-BFBF-2E49-AA01-D70D26949FE0}"/>
                </a:ext>
              </a:extLst>
            </p:cNvPr>
            <p:cNvSpPr/>
            <p:nvPr/>
          </p:nvSpPr>
          <p:spPr>
            <a:xfrm>
              <a:off x="-77513" y="2487026"/>
              <a:ext cx="12025215" cy="56144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EA331F3C-AF37-4E44-BD12-D5C3E9F1FBB7}"/>
                </a:ext>
              </a:extLst>
            </p:cNvPr>
            <p:cNvSpPr txBox="1"/>
            <p:nvPr/>
          </p:nvSpPr>
          <p:spPr>
            <a:xfrm>
              <a:off x="-77513" y="2499215"/>
              <a:ext cx="1530011" cy="523220"/>
            </a:xfrm>
            <a:prstGeom prst="rect">
              <a:avLst/>
            </a:prstGeom>
            <a:noFill/>
          </p:spPr>
          <p:txBody>
            <a:bodyPr wrap="square" rtlCol="0">
              <a:spAutoFit/>
            </a:bodyPr>
            <a:lstStyle/>
            <a:p>
              <a:r>
                <a:rPr lang="en-US" sz="1400" b="1" dirty="0"/>
                <a:t>Country-level aggregation</a:t>
              </a:r>
            </a:p>
          </p:txBody>
        </p:sp>
      </p:grpSp>
      <p:grpSp>
        <p:nvGrpSpPr>
          <p:cNvPr id="95" name="Group 94">
            <a:extLst>
              <a:ext uri="{FF2B5EF4-FFF2-40B4-BE49-F238E27FC236}">
                <a16:creationId xmlns:a16="http://schemas.microsoft.com/office/drawing/2014/main" id="{33BA4A20-61B0-CB4C-9A03-0D916B663CAD}"/>
              </a:ext>
            </a:extLst>
          </p:cNvPr>
          <p:cNvGrpSpPr/>
          <p:nvPr/>
        </p:nvGrpSpPr>
        <p:grpSpPr>
          <a:xfrm>
            <a:off x="83392" y="3225008"/>
            <a:ext cx="12025215" cy="561440"/>
            <a:chOff x="-77513" y="2487026"/>
            <a:chExt cx="12025215" cy="561440"/>
          </a:xfrm>
        </p:grpSpPr>
        <p:sp>
          <p:nvSpPr>
            <p:cNvPr id="96" name="Rectangle 95">
              <a:extLst>
                <a:ext uri="{FF2B5EF4-FFF2-40B4-BE49-F238E27FC236}">
                  <a16:creationId xmlns:a16="http://schemas.microsoft.com/office/drawing/2014/main" id="{6548DAE9-796F-634A-8FD5-C9B29FD309B1}"/>
                </a:ext>
              </a:extLst>
            </p:cNvPr>
            <p:cNvSpPr/>
            <p:nvPr/>
          </p:nvSpPr>
          <p:spPr>
            <a:xfrm>
              <a:off x="-77513" y="2487026"/>
              <a:ext cx="12025215" cy="561440"/>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14A26DD4-24F7-3741-9011-C7F4964AEBA8}"/>
                </a:ext>
              </a:extLst>
            </p:cNvPr>
            <p:cNvSpPr txBox="1"/>
            <p:nvPr/>
          </p:nvSpPr>
          <p:spPr>
            <a:xfrm>
              <a:off x="-77513" y="2499215"/>
              <a:ext cx="1530011" cy="523220"/>
            </a:xfrm>
            <a:prstGeom prst="rect">
              <a:avLst/>
            </a:prstGeom>
            <a:noFill/>
          </p:spPr>
          <p:txBody>
            <a:bodyPr wrap="square" rtlCol="0">
              <a:spAutoFit/>
            </a:bodyPr>
            <a:lstStyle/>
            <a:p>
              <a:r>
                <a:rPr lang="en-US" sz="1400" b="1" dirty="0"/>
                <a:t>Across border aggregation</a:t>
              </a:r>
            </a:p>
          </p:txBody>
        </p:sp>
      </p:grpSp>
      <p:grpSp>
        <p:nvGrpSpPr>
          <p:cNvPr id="98" name="Group 97">
            <a:extLst>
              <a:ext uri="{FF2B5EF4-FFF2-40B4-BE49-F238E27FC236}">
                <a16:creationId xmlns:a16="http://schemas.microsoft.com/office/drawing/2014/main" id="{C0A05465-833B-BF41-B2B0-4CE8A738D89B}"/>
              </a:ext>
            </a:extLst>
          </p:cNvPr>
          <p:cNvGrpSpPr/>
          <p:nvPr/>
        </p:nvGrpSpPr>
        <p:grpSpPr>
          <a:xfrm>
            <a:off x="73281" y="3793016"/>
            <a:ext cx="12025215" cy="606296"/>
            <a:chOff x="-77513" y="2487026"/>
            <a:chExt cx="12025215" cy="606296"/>
          </a:xfrm>
        </p:grpSpPr>
        <p:sp>
          <p:nvSpPr>
            <p:cNvPr id="99" name="Rectangle 98">
              <a:extLst>
                <a:ext uri="{FF2B5EF4-FFF2-40B4-BE49-F238E27FC236}">
                  <a16:creationId xmlns:a16="http://schemas.microsoft.com/office/drawing/2014/main" id="{C6FCC892-18CE-C140-ACC0-F306A744153C}"/>
                </a:ext>
              </a:extLst>
            </p:cNvPr>
            <p:cNvSpPr/>
            <p:nvPr/>
          </p:nvSpPr>
          <p:spPr>
            <a:xfrm>
              <a:off x="-77513" y="2487026"/>
              <a:ext cx="12025215" cy="60629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5261F86D-D5CF-704E-819E-8DE1362C7058}"/>
                </a:ext>
              </a:extLst>
            </p:cNvPr>
            <p:cNvSpPr txBox="1"/>
            <p:nvPr/>
          </p:nvSpPr>
          <p:spPr>
            <a:xfrm>
              <a:off x="-77513" y="2499215"/>
              <a:ext cx="1530011" cy="523220"/>
            </a:xfrm>
            <a:prstGeom prst="rect">
              <a:avLst/>
            </a:prstGeom>
            <a:noFill/>
          </p:spPr>
          <p:txBody>
            <a:bodyPr wrap="square" rtlCol="0">
              <a:spAutoFit/>
            </a:bodyPr>
            <a:lstStyle/>
            <a:p>
              <a:r>
                <a:rPr lang="en-US" sz="1400" b="1" dirty="0"/>
                <a:t>Directly reported never displaced</a:t>
              </a:r>
            </a:p>
          </p:txBody>
        </p:sp>
      </p:grpSp>
      <p:grpSp>
        <p:nvGrpSpPr>
          <p:cNvPr id="101" name="Group 100">
            <a:extLst>
              <a:ext uri="{FF2B5EF4-FFF2-40B4-BE49-F238E27FC236}">
                <a16:creationId xmlns:a16="http://schemas.microsoft.com/office/drawing/2014/main" id="{63BF8A96-8D90-294B-BF79-EEA4F60CB876}"/>
              </a:ext>
            </a:extLst>
          </p:cNvPr>
          <p:cNvGrpSpPr/>
          <p:nvPr/>
        </p:nvGrpSpPr>
        <p:grpSpPr>
          <a:xfrm>
            <a:off x="73280" y="4403631"/>
            <a:ext cx="12025215" cy="561439"/>
            <a:chOff x="-77513" y="2487026"/>
            <a:chExt cx="12025215" cy="561439"/>
          </a:xfrm>
          <a:solidFill>
            <a:srgbClr val="7030A0">
              <a:alpha val="40000"/>
            </a:srgbClr>
          </a:solidFill>
        </p:grpSpPr>
        <p:sp>
          <p:nvSpPr>
            <p:cNvPr id="102" name="Rectangle 101">
              <a:extLst>
                <a:ext uri="{FF2B5EF4-FFF2-40B4-BE49-F238E27FC236}">
                  <a16:creationId xmlns:a16="http://schemas.microsoft.com/office/drawing/2014/main" id="{D51AAE34-8ABA-4840-B5F0-A4DE072C2E98}"/>
                </a:ext>
              </a:extLst>
            </p:cNvPr>
            <p:cNvSpPr/>
            <p:nvPr/>
          </p:nvSpPr>
          <p:spPr>
            <a:xfrm>
              <a:off x="-77513" y="2487026"/>
              <a:ext cx="12025215" cy="561439"/>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79E1FC6-6C78-1A42-A018-801555E8CC5A}"/>
                </a:ext>
              </a:extLst>
            </p:cNvPr>
            <p:cNvSpPr txBox="1"/>
            <p:nvPr/>
          </p:nvSpPr>
          <p:spPr>
            <a:xfrm>
              <a:off x="-77513" y="2499215"/>
              <a:ext cx="1530011" cy="523220"/>
            </a:xfrm>
            <a:prstGeom prst="rect">
              <a:avLst/>
            </a:prstGeom>
            <a:noFill/>
            <a:ln>
              <a:noFill/>
            </a:ln>
          </p:spPr>
          <p:txBody>
            <a:bodyPr wrap="square" rtlCol="0">
              <a:spAutoFit/>
            </a:bodyPr>
            <a:lstStyle/>
            <a:p>
              <a:r>
                <a:rPr lang="en-US" sz="1400" b="1" dirty="0"/>
                <a:t>Directly reported returned</a:t>
              </a:r>
            </a:p>
          </p:txBody>
        </p:sp>
      </p:grpSp>
      <p:grpSp>
        <p:nvGrpSpPr>
          <p:cNvPr id="104" name="Group 103">
            <a:extLst>
              <a:ext uri="{FF2B5EF4-FFF2-40B4-BE49-F238E27FC236}">
                <a16:creationId xmlns:a16="http://schemas.microsoft.com/office/drawing/2014/main" id="{C41C7C2D-BA79-AC4B-A2B5-BF97CB8A7BAF}"/>
              </a:ext>
            </a:extLst>
          </p:cNvPr>
          <p:cNvGrpSpPr/>
          <p:nvPr/>
        </p:nvGrpSpPr>
        <p:grpSpPr>
          <a:xfrm>
            <a:off x="59833" y="4972140"/>
            <a:ext cx="12025215" cy="561439"/>
            <a:chOff x="-77513" y="2487026"/>
            <a:chExt cx="12025215" cy="561439"/>
          </a:xfrm>
          <a:solidFill>
            <a:schemeClr val="accent2">
              <a:alpha val="40000"/>
            </a:schemeClr>
          </a:solidFill>
        </p:grpSpPr>
        <p:sp>
          <p:nvSpPr>
            <p:cNvPr id="105" name="Rectangle 104">
              <a:extLst>
                <a:ext uri="{FF2B5EF4-FFF2-40B4-BE49-F238E27FC236}">
                  <a16:creationId xmlns:a16="http://schemas.microsoft.com/office/drawing/2014/main" id="{0AC8E115-ABDD-C94E-95E5-1BF4A2B2F804}"/>
                </a:ext>
              </a:extLst>
            </p:cNvPr>
            <p:cNvSpPr/>
            <p:nvPr/>
          </p:nvSpPr>
          <p:spPr>
            <a:xfrm>
              <a:off x="-77513" y="2487026"/>
              <a:ext cx="12025215" cy="561439"/>
            </a:xfrm>
            <a:prstGeom prst="rect">
              <a:avLst/>
            </a:prstGeom>
            <a:grpFill/>
            <a:ln>
              <a:solidFill>
                <a:srgbClr val="DDA6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0FEFF227-01B0-EC46-B4C9-D91B51D8C5B2}"/>
                </a:ext>
              </a:extLst>
            </p:cNvPr>
            <p:cNvSpPr txBox="1"/>
            <p:nvPr/>
          </p:nvSpPr>
          <p:spPr>
            <a:xfrm>
              <a:off x="-77513" y="2499215"/>
              <a:ext cx="1530011" cy="523220"/>
            </a:xfrm>
            <a:prstGeom prst="rect">
              <a:avLst/>
            </a:prstGeom>
            <a:noFill/>
          </p:spPr>
          <p:txBody>
            <a:bodyPr wrap="square" rtlCol="0">
              <a:spAutoFit/>
            </a:bodyPr>
            <a:lstStyle/>
            <a:p>
              <a:r>
                <a:rPr lang="en-US" sz="1400" b="1" dirty="0"/>
                <a:t>Redacted returned</a:t>
              </a:r>
            </a:p>
          </p:txBody>
        </p:sp>
      </p:grpSp>
    </p:spTree>
    <p:extLst>
      <p:ext uri="{BB962C8B-B14F-4D97-AF65-F5344CB8AC3E}">
        <p14:creationId xmlns:p14="http://schemas.microsoft.com/office/powerpoint/2010/main" val="32736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dissolv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5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dissolve">
                                      <p:cBhvr>
                                        <p:cTn id="22" dur="5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dissolve">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dissolve">
                                      <p:cBhvr>
                                        <p:cTn id="32"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27688</TotalTime>
  <Words>901</Words>
  <Application>Microsoft Office PowerPoint</Application>
  <PresentationFormat>Widescreen</PresentationFormat>
  <Paragraphs>151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Wingdings</vt:lpstr>
      <vt:lpstr>Office Theme</vt:lpstr>
      <vt:lpstr>PowerPoint Presentation</vt:lpstr>
      <vt:lpstr>Pressing Questions After a Crisis</vt:lpstr>
      <vt:lpstr>Disaster Maps Collaboration</vt:lpstr>
      <vt:lpstr>Survey of Maps</vt:lpstr>
      <vt:lpstr>Real-World Applications</vt:lpstr>
      <vt:lpstr>Long-Term Displacement Motivation</vt:lpstr>
      <vt:lpstr>Location History Data</vt:lpstr>
      <vt:lpstr>Intuition for Methodology</vt:lpstr>
      <vt:lpstr>Displacement Methodology: Transition Matrix</vt:lpstr>
      <vt:lpstr>GeoInsights: Secured Tool for Map Sharing</vt:lpstr>
      <vt:lpstr>Disaster Map Requirements</vt:lpstr>
      <vt:lpstr>Cyclone Fani: Synopsis [Source: https://en.wikipedia.org/wiki/Cyclone_Fani]</vt:lpstr>
      <vt:lpstr>Cyclone Fani: Cities by Displacement Level</vt:lpstr>
      <vt:lpstr>Cyclone Fani: Displacement + Return Over Time</vt:lpstr>
      <vt:lpstr>Cyclone Fani: Comparison to “Non-crises”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Shankar Iyer</dc:creator>
  <cp:lastModifiedBy>Caressa Kok</cp:lastModifiedBy>
  <cp:revision>182</cp:revision>
  <dcterms:created xsi:type="dcterms:W3CDTF">2018-10-06T21:39:50Z</dcterms:created>
  <dcterms:modified xsi:type="dcterms:W3CDTF">2019-10-24T13:34:27Z</dcterms:modified>
</cp:coreProperties>
</file>