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8146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essa Kok" userId="46f19ac9-3186-4586-8808-6e536f6c838a" providerId="ADAL" clId="{594122D4-6DBC-4948-B92A-174DEE876BBC}"/>
    <pc:docChg chg="modSld">
      <pc:chgData name="Caressa Kok" userId="46f19ac9-3186-4586-8808-6e536f6c838a" providerId="ADAL" clId="{594122D4-6DBC-4948-B92A-174DEE876BBC}" dt="2019-10-01T09:45:21.846" v="9" actId="20577"/>
      <pc:docMkLst>
        <pc:docMk/>
      </pc:docMkLst>
      <pc:sldChg chg="modSp">
        <pc:chgData name="Caressa Kok" userId="46f19ac9-3186-4586-8808-6e536f6c838a" providerId="ADAL" clId="{594122D4-6DBC-4948-B92A-174DEE876BBC}" dt="2019-10-01T09:45:21.846" v="9" actId="20577"/>
        <pc:sldMkLst>
          <pc:docMk/>
          <pc:sldMk cId="2836133272" sldId="261"/>
        </pc:sldMkLst>
        <pc:spChg chg="mod">
          <ac:chgData name="Caressa Kok" userId="46f19ac9-3186-4586-8808-6e536f6c838a" providerId="ADAL" clId="{594122D4-6DBC-4948-B92A-174DEE876BBC}" dt="2019-10-01T09:45:21.846" v="9" actId="20577"/>
          <ac:spMkLst>
            <pc:docMk/>
            <pc:sldMk cId="2836133272" sldId="261"/>
            <ac:spMk id="3" creationId="{4F52E836-D339-2E4A-9B21-9B3B446B31D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chadisemnani\Desktop\graphs%20for%20pap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of Displacement</a:t>
            </a:r>
          </a:p>
        </c:rich>
      </c:tx>
      <c:layout>
        <c:manualLayout>
          <c:xMode val="edge"/>
          <c:yMode val="edge"/>
          <c:x val="0.30509236111089183"/>
          <c:y val="2.041313053381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title>
    <c:autoTitleDeleted val="0"/>
    <c:plotArea>
      <c:layout>
        <c:manualLayout>
          <c:layoutTarget val="inner"/>
          <c:xMode val="edge"/>
          <c:yMode val="edge"/>
          <c:x val="0.22727532590839472"/>
          <c:y val="0.10816043021418861"/>
          <c:w val="0.43513670417249289"/>
          <c:h val="0.6326653716154156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D7-734E-9791-44E3BD4E43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D7-734E-9791-44E3BD4E43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D7-734E-9791-44E3BD4E43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D7-734E-9791-44E3BD4E4363}"/>
              </c:ext>
            </c:extLst>
          </c:dPt>
          <c:cat>
            <c:strRef>
              <c:f>Sheet1!$A$15:$A$18</c:f>
              <c:strCache>
                <c:ptCount val="4"/>
                <c:pt idx="0">
                  <c:v>rural-rural</c:v>
                </c:pt>
                <c:pt idx="1">
                  <c:v>rural-urban</c:v>
                </c:pt>
                <c:pt idx="2">
                  <c:v>urban-urban</c:v>
                </c:pt>
                <c:pt idx="3">
                  <c:v>urban-rural</c:v>
                </c:pt>
              </c:strCache>
            </c:strRef>
          </c:cat>
          <c:val>
            <c:numRef>
              <c:f>Sheet1!$B$15:$B$18</c:f>
              <c:numCache>
                <c:formatCode>0.00%</c:formatCode>
                <c:ptCount val="4"/>
                <c:pt idx="0">
                  <c:v>0.32700000000000001</c:v>
                </c:pt>
                <c:pt idx="1">
                  <c:v>0.26300000000000001</c:v>
                </c:pt>
                <c:pt idx="2">
                  <c:v>0.29499999999999998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D7-734E-9791-44E3BD4E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29508966685693"/>
          <c:y val="0.83414296998420223"/>
          <c:w val="0.50743825720618185"/>
          <c:h val="0.14836006098681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36D41-CE82-3E46-8BFD-498A94324F2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EF3C-75B4-2640-970E-38618EEEA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EF3C-75B4-2640-970E-38618EEEA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9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EF3C-75B4-2640-970E-38618EEEA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EF3C-75B4-2640-970E-38618EEEA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EF3C-75B4-2640-970E-38618EEEA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4323-94C4-AD4B-AB3B-357E7FC4C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20FDE-7D41-AB40-9FF0-98B629925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1C3C0-6E2E-434A-9B43-9BF5B5AF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4C2DB-255A-FD47-A3C7-AF60121F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4FFE-54CE-214B-9289-3523196E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907D-1A7F-CD41-8728-805409A8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8B7B9-771E-ED43-8F3E-1474DE693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07232-27D3-3441-9281-F640817D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F5EB1-30B0-444F-A684-7A333F47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8CB0-3A76-C245-A29F-90F75CA2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3BB94-D64B-F248-84D6-2E8987E60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7F37D-A5FA-7940-992B-D139BE961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4E615-17A5-A949-9575-5157DD2E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49D6-7555-5344-995B-A8DA002A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DEEE-3D21-E741-A023-1EFBB8AF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49F0-9F52-6248-ACE3-52DE0095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8DF4-6A12-FF41-AA8B-9A632249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27B17-5BF3-FB41-93A9-FE622446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EDCC3-4AED-2442-A439-4021EFE0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37181-C8EB-904E-93E2-5163854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81C6E-454F-D84B-9390-4D7CA554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EB63F-786D-B248-863C-30ED84C1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58A7-0581-3B44-940A-B8FBD72F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9DF2-18EB-FA49-A430-E55F1BAC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016D-E88E-1C46-8EF2-BACF33A2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DE4F-C3E8-254B-B0B6-EDED6954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7D52-B443-C649-9C62-45FAAA261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BAB52-CE56-C541-A3E4-BC3C343C5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D044-A935-BA41-8E12-AE9FCE02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AE161-827E-7F47-91FD-F96D3C7D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3F6BC-57CD-3A47-9618-41F86E92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04BA-3B90-2945-AC2D-7C9CBF18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0AB82-CA8B-174F-AD83-6AB1816BB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ACA8F-5488-694B-8226-6E032EE7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F2624-FE53-F044-8B82-F2E502BDB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C4F5D-65A1-5D4D-9964-48AA2A9C1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8CB17-5DCF-7543-9577-1906335A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88326-A61E-654F-B920-B2792A35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68F0B-5C8B-E044-8FEA-4A4148DF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B138-E69C-5348-B6BF-76B7EA9B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8236-181E-664A-849A-AD5A9E47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C7B0F-AD30-C64E-823B-250EE49F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E4C8A-412E-824C-8864-1EB962F0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E0DAB-2DB7-C446-ADCC-D763C60C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320BF-474D-CC46-8EF9-5E7C44D5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AD455-8F10-664D-BE07-E4909A09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8C13-D2FE-0D4D-A29E-F00747BE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71EBD-55B1-1940-8DF2-44B3541E5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5B53F-0EDE-6549-A7BC-4221FDE4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939E-5799-7643-A3CE-FC031126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2AD96-04D8-0B4C-BEA1-41AAAB92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CFAC2-F19C-2743-BF8F-461D149F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9F12-6A9C-0E47-B7C2-B4A2860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70947-A8F5-EB4F-BCF9-E4381B8CD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FF4CF-D762-B840-92BA-6E5B0265F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37FF0-68ED-5441-919C-4811B42B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96395-5D86-0743-8F26-0506F37F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309B4-0D24-544A-A0DB-41E88119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2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10DCF-FCDB-8445-B419-95D98D2F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7F98-18D7-BC45-8119-B69D1C0B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EB2B-5F98-CC4D-990D-0DE8661E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930E5-12DF-BD40-87C9-DD75CC716836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BEE1F-00B1-6941-B5BD-A9C05CB8D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FD6D-6A7A-4C4A-B02D-9C3F3AB5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1282-F0B1-1B48-90BB-1C014492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A9D4-3181-8F43-8E36-81FC2B59C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/>
              <a:t>Yemen: urban displacement in a rural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4B11E-74F9-E645-BAA4-A473B5898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Evidence from Taiz and Aden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3EE0F1-96EB-7A45-B07E-FD04CBEED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2" b="1610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25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B3EB-5D0C-4E45-9FC3-6130C407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2E836-D339-2E4A-9B21-9B3B446B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Yemen’s urban-rural proportion: 36.6 % urban</a:t>
            </a:r>
          </a:p>
          <a:p>
            <a:r>
              <a:rPr lang="en-US" sz="1800" dirty="0"/>
              <a:t>Disaggregation of big displacement and conflict datasets</a:t>
            </a:r>
          </a:p>
          <a:p>
            <a:pPr lvl="1"/>
            <a:r>
              <a:rPr lang="en-US" sz="1400" dirty="0"/>
              <a:t>30.5% of Yemen’s IDPs are in urban areas (IOM dataset)</a:t>
            </a:r>
          </a:p>
          <a:p>
            <a:pPr lvl="1"/>
            <a:r>
              <a:rPr lang="en-US" sz="1400"/>
              <a:t>34.4% </a:t>
            </a:r>
            <a:r>
              <a:rPr lang="en-US" sz="1400" dirty="0"/>
              <a:t>of conflict events took place in urban areas</a:t>
            </a:r>
            <a:r>
              <a:rPr lang="en-US" sz="1400"/>
              <a:t>, 31.6% </a:t>
            </a:r>
            <a:r>
              <a:rPr lang="en-US" sz="1400" dirty="0"/>
              <a:t>of recorded casualties were in urban areas (ACLED dataset)</a:t>
            </a:r>
          </a:p>
          <a:p>
            <a:r>
              <a:rPr lang="en-US" sz="1800" dirty="0"/>
              <a:t>Patterns  of displacement</a:t>
            </a:r>
          </a:p>
          <a:p>
            <a:pPr lvl="1"/>
            <a:r>
              <a:rPr lang="en-US" sz="1800" dirty="0"/>
              <a:t>Rural-rural </a:t>
            </a:r>
          </a:p>
          <a:p>
            <a:pPr lvl="1"/>
            <a:r>
              <a:rPr lang="en-US" sz="1800" dirty="0"/>
              <a:t>Urban – urban</a:t>
            </a:r>
          </a:p>
          <a:p>
            <a:pPr lvl="1"/>
            <a:r>
              <a:rPr lang="en-US" sz="1800" dirty="0"/>
              <a:t>Rural-urban</a:t>
            </a:r>
          </a:p>
          <a:p>
            <a:pPr lvl="1"/>
            <a:r>
              <a:rPr lang="en-US" sz="1800" dirty="0"/>
              <a:t>Urban-rural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43B5FD-5B32-8F44-96BF-6F5851A3C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452498"/>
              </p:ext>
            </p:extLst>
          </p:nvPr>
        </p:nvGraphicFramePr>
        <p:xfrm>
          <a:off x="5546563" y="3725334"/>
          <a:ext cx="5573381" cy="2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13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D6F9-8A5E-F840-9EE1-659F850A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dirty="0"/>
              <a:t>Urban IDPs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8B50-9DB2-704D-A098-80E97418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/>
              <a:t>Half were from another urban area</a:t>
            </a:r>
          </a:p>
          <a:p>
            <a:pPr lvl="1"/>
            <a:r>
              <a:rPr lang="en-US" sz="3600" dirty="0"/>
              <a:t>Profile of urban IDP of rural origin </a:t>
            </a:r>
          </a:p>
          <a:p>
            <a:pPr lvl="1"/>
            <a:r>
              <a:rPr lang="en-US" sz="3600" dirty="0"/>
              <a:t>Future intensions </a:t>
            </a:r>
          </a:p>
          <a:p>
            <a:pPr lvl="2"/>
            <a:r>
              <a:rPr lang="en-US" sz="3200" dirty="0"/>
              <a:t>66% return</a:t>
            </a:r>
          </a:p>
          <a:p>
            <a:pPr lvl="2"/>
            <a:r>
              <a:rPr lang="en-US" sz="3200" dirty="0"/>
              <a:t>32% locally integrate</a:t>
            </a:r>
          </a:p>
        </p:txBody>
      </p:sp>
    </p:spTree>
    <p:extLst>
      <p:ext uri="{BB962C8B-B14F-4D97-AF65-F5344CB8AC3E}">
        <p14:creationId xmlns:p14="http://schemas.microsoft.com/office/powerpoint/2010/main" val="275097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494FF-A69A-E54F-87BE-8F9837B12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42" r="2" b="13403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0FC9A-5C23-AF49-A477-78293507D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39925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7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86A86-9E6B-3948-B9E5-786FBC4A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Conditions in urban displacement (Taiz, Aden)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2C65-9210-B145-8343-8E6D9103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dirty="0"/>
              <a:t>Shelter </a:t>
            </a:r>
          </a:p>
          <a:p>
            <a:r>
              <a:rPr lang="en-US" dirty="0"/>
              <a:t>Water and electricity </a:t>
            </a:r>
          </a:p>
          <a:p>
            <a:r>
              <a:rPr lang="en-US" dirty="0"/>
              <a:t>Education and health</a:t>
            </a:r>
          </a:p>
        </p:txBody>
      </p:sp>
    </p:spTree>
    <p:extLst>
      <p:ext uri="{BB962C8B-B14F-4D97-AF65-F5344CB8AC3E}">
        <p14:creationId xmlns:p14="http://schemas.microsoft.com/office/powerpoint/2010/main" val="180930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38E7-C418-C446-B675-F3A1E605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8"/>
          </a:xfrm>
        </p:spPr>
        <p:txBody>
          <a:bodyPr/>
          <a:lstStyle/>
          <a:p>
            <a:r>
              <a:rPr lang="en-US" sz="3500" dirty="0"/>
              <a:t>Finding local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D9485-5A9C-E245-A429-9D6CCE03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65232"/>
          </a:xfrm>
        </p:spPr>
        <p:txBody>
          <a:bodyPr>
            <a:normAutofit/>
          </a:bodyPr>
          <a:lstStyle/>
          <a:p>
            <a:r>
              <a:rPr lang="en-US" dirty="0"/>
              <a:t>Nature of assistance to Yemen given the current context</a:t>
            </a:r>
          </a:p>
          <a:p>
            <a:r>
              <a:rPr lang="en-US" dirty="0"/>
              <a:t>Current examples of more long-term/sustainable programming</a:t>
            </a:r>
          </a:p>
          <a:p>
            <a:r>
              <a:rPr lang="en-US" dirty="0"/>
              <a:t>Issues to consider for future</a:t>
            </a:r>
          </a:p>
          <a:p>
            <a:pPr lvl="1"/>
            <a:r>
              <a:rPr lang="en-US" dirty="0"/>
              <a:t>Country’s rural conditions and pre-war urbanization trends</a:t>
            </a:r>
          </a:p>
          <a:p>
            <a:pPr lvl="1"/>
            <a:r>
              <a:rPr lang="en-US" dirty="0"/>
              <a:t>Patterns of displacement and conditions of displaced populations in urban </a:t>
            </a:r>
            <a:r>
              <a:rPr lang="en-US" dirty="0" err="1"/>
              <a:t>centres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9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166</Words>
  <Application>Microsoft Office PowerPoint</Application>
  <PresentationFormat>Widescreen</PresentationFormat>
  <Paragraphs>33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Yemen: urban displacement in a rural society</vt:lpstr>
      <vt:lpstr>Setting the scene</vt:lpstr>
      <vt:lpstr>Urban IDPs</vt:lpstr>
      <vt:lpstr>Conditions in urban displacement (Taiz, Aden)</vt:lpstr>
      <vt:lpstr>Finding local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Yemen: urban displacement in a rural society</dc:title>
  <dc:creator>Schadi Semnani</dc:creator>
  <cp:lastModifiedBy>Caressa Kok</cp:lastModifiedBy>
  <cp:revision>19</cp:revision>
  <dcterms:created xsi:type="dcterms:W3CDTF">2019-09-25T19:07:15Z</dcterms:created>
  <dcterms:modified xsi:type="dcterms:W3CDTF">2019-10-01T09:45:24Z</dcterms:modified>
</cp:coreProperties>
</file>